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7" r:id="rId2"/>
    <p:sldId id="325" r:id="rId3"/>
    <p:sldId id="541" r:id="rId4"/>
    <p:sldId id="536" r:id="rId5"/>
    <p:sldId id="307" r:id="rId6"/>
    <p:sldId id="308" r:id="rId7"/>
    <p:sldId id="309" r:id="rId8"/>
    <p:sldId id="310" r:id="rId9"/>
    <p:sldId id="311" r:id="rId10"/>
    <p:sldId id="318" r:id="rId11"/>
    <p:sldId id="312" r:id="rId12"/>
    <p:sldId id="313" r:id="rId13"/>
    <p:sldId id="314" r:id="rId14"/>
    <p:sldId id="315" r:id="rId15"/>
    <p:sldId id="316" r:id="rId16"/>
    <p:sldId id="321" r:id="rId17"/>
    <p:sldId id="322" r:id="rId18"/>
    <p:sldId id="338" r:id="rId19"/>
    <p:sldId id="339" r:id="rId20"/>
    <p:sldId id="341" r:id="rId21"/>
    <p:sldId id="524" r:id="rId22"/>
    <p:sldId id="540" r:id="rId23"/>
    <p:sldId id="525" r:id="rId24"/>
    <p:sldId id="526" r:id="rId25"/>
    <p:sldId id="530" r:id="rId26"/>
    <p:sldId id="531" r:id="rId27"/>
    <p:sldId id="537" r:id="rId28"/>
    <p:sldId id="539" r:id="rId29"/>
    <p:sldId id="294" r:id="rId30"/>
    <p:sldId id="295" r:id="rId31"/>
    <p:sldId id="329" r:id="rId32"/>
    <p:sldId id="297" r:id="rId33"/>
    <p:sldId id="330" r:id="rId34"/>
    <p:sldId id="527" r:id="rId35"/>
    <p:sldId id="535" r:id="rId36"/>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ew 8.1" id="{FD4129CF-02A1-456F-873B-DA08CD455D24}">
          <p14:sldIdLst>
            <p14:sldId id="257"/>
            <p14:sldId id="325"/>
            <p14:sldId id="541"/>
            <p14:sldId id="536"/>
            <p14:sldId id="307"/>
            <p14:sldId id="308"/>
            <p14:sldId id="309"/>
            <p14:sldId id="310"/>
            <p14:sldId id="311"/>
            <p14:sldId id="318"/>
            <p14:sldId id="312"/>
            <p14:sldId id="313"/>
            <p14:sldId id="314"/>
            <p14:sldId id="315"/>
            <p14:sldId id="316"/>
            <p14:sldId id="321"/>
            <p14:sldId id="322"/>
            <p14:sldId id="338"/>
            <p14:sldId id="339"/>
            <p14:sldId id="341"/>
            <p14:sldId id="524"/>
            <p14:sldId id="540"/>
            <p14:sldId id="525"/>
            <p14:sldId id="526"/>
            <p14:sldId id="530"/>
            <p14:sldId id="531"/>
            <p14:sldId id="537"/>
            <p14:sldId id="539"/>
            <p14:sldId id="294"/>
            <p14:sldId id="295"/>
            <p14:sldId id="329"/>
            <p14:sldId id="297"/>
            <p14:sldId id="330"/>
            <p14:sldId id="527"/>
            <p14:sldId id="5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1" autoAdjust="0"/>
    <p:restoredTop sz="93383" autoAdjust="0"/>
  </p:normalViewPr>
  <p:slideViewPr>
    <p:cSldViewPr>
      <p:cViewPr varScale="1">
        <p:scale>
          <a:sx n="70" d="100"/>
          <a:sy n="70" d="100"/>
        </p:scale>
        <p:origin x="1200"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232"/>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3075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133831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127667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3511802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i="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3611035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883340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2614943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1219751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3568075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25</a:t>
            </a:fld>
            <a:endParaRPr lang="en-US"/>
          </a:p>
        </p:txBody>
      </p:sp>
    </p:spTree>
    <p:extLst>
      <p:ext uri="{BB962C8B-B14F-4D97-AF65-F5344CB8AC3E}">
        <p14:creationId xmlns:p14="http://schemas.microsoft.com/office/powerpoint/2010/main" val="967438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26</a:t>
            </a:fld>
            <a:endParaRPr lang="en-US"/>
          </a:p>
        </p:txBody>
      </p:sp>
    </p:spTree>
    <p:extLst>
      <p:ext uri="{BB962C8B-B14F-4D97-AF65-F5344CB8AC3E}">
        <p14:creationId xmlns:p14="http://schemas.microsoft.com/office/powerpoint/2010/main" val="78665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773242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28</a:t>
            </a:fld>
            <a:endParaRPr lang="en-US"/>
          </a:p>
        </p:txBody>
      </p:sp>
    </p:spTree>
    <p:extLst>
      <p:ext uri="{BB962C8B-B14F-4D97-AF65-F5344CB8AC3E}">
        <p14:creationId xmlns:p14="http://schemas.microsoft.com/office/powerpoint/2010/main" val="2099517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29</a:t>
            </a:fld>
            <a:endParaRPr lang="en-US"/>
          </a:p>
        </p:txBody>
      </p:sp>
    </p:spTree>
    <p:extLst>
      <p:ext uri="{BB962C8B-B14F-4D97-AF65-F5344CB8AC3E}">
        <p14:creationId xmlns:p14="http://schemas.microsoft.com/office/powerpoint/2010/main" val="1807440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30</a:t>
            </a:fld>
            <a:endParaRPr lang="en-US"/>
          </a:p>
        </p:txBody>
      </p:sp>
    </p:spTree>
    <p:extLst>
      <p:ext uri="{BB962C8B-B14F-4D97-AF65-F5344CB8AC3E}">
        <p14:creationId xmlns:p14="http://schemas.microsoft.com/office/powerpoint/2010/main" val="1268494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smtClean="0"/>
          </a:p>
        </p:txBody>
      </p:sp>
      <p:sp>
        <p:nvSpPr>
          <p:cNvPr id="4" name="Slide Number Placeholder 3"/>
          <p:cNvSpPr>
            <a:spLocks noGrp="1"/>
          </p:cNvSpPr>
          <p:nvPr>
            <p:ph type="sldNum" sz="quarter" idx="10"/>
          </p:nvPr>
        </p:nvSpPr>
        <p:spPr/>
        <p:txBody>
          <a:bodyPr/>
          <a:lstStyle/>
          <a:p>
            <a:fld id="{00E1DFD8-B619-4FFF-B366-BDCC98D08110}" type="slidenum">
              <a:rPr lang="en-US" smtClean="0"/>
              <a:pPr/>
              <a:t>31</a:t>
            </a:fld>
            <a:endParaRPr lang="en-US"/>
          </a:p>
        </p:txBody>
      </p:sp>
    </p:spTree>
    <p:extLst>
      <p:ext uri="{BB962C8B-B14F-4D97-AF65-F5344CB8AC3E}">
        <p14:creationId xmlns:p14="http://schemas.microsoft.com/office/powerpoint/2010/main" val="3673284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32</a:t>
            </a:fld>
            <a:endParaRPr lang="en-US"/>
          </a:p>
        </p:txBody>
      </p:sp>
    </p:spTree>
    <p:extLst>
      <p:ext uri="{BB962C8B-B14F-4D97-AF65-F5344CB8AC3E}">
        <p14:creationId xmlns:p14="http://schemas.microsoft.com/office/powerpoint/2010/main" val="13918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2199269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424513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45030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1283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can write a</a:t>
            </a:r>
            <a:r>
              <a:rPr lang="en-US" baseline="0" dirty="0" smtClean="0"/>
              <a:t> contract and some examples.</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181912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1299988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195829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180052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28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19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6986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1894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382279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19946725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90287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629855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684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5561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03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33457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21748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3.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Introducing General Recursion</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8.1</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sz="1000" dirty="0" smtClean="0">
                  <a:hlinkClick r:id="rId5"/>
                </a:rPr>
                <a:t>Creative Commons Attribution-</a:t>
              </a:r>
              <a:r>
                <a:rPr lang="en-US" sz="1000" dirty="0" err="1" smtClean="0">
                  <a:hlinkClick r:id="rId5"/>
                </a:rPr>
                <a:t>NonCommercial</a:t>
              </a:r>
              <a:r>
                <a:rPr lang="en-US" sz="1000" dirty="0" smtClean="0">
                  <a:hlinkClick r:id="rId5"/>
                </a:rPr>
                <a:t> 3.0 </a:t>
              </a:r>
              <a:r>
                <a:rPr lang="en-US" sz="1000" dirty="0" err="1" smtClean="0">
                  <a:hlinkClick r:id="rId5"/>
                </a:rPr>
                <a:t>Unported</a:t>
              </a:r>
              <a:r>
                <a:rPr lang="en-US" sz="1000" dirty="0" smtClean="0">
                  <a:hlinkClick r:id="rId5"/>
                </a:rPr>
                <a:t>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Consolas" pitchFamily="49" charset="0"/>
                <a:cs typeface="Consolas" pitchFamily="49" charset="0"/>
              </a:rPr>
              <a:t>(define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-fn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[(atom?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[else (... (los-fn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(define (los-fn los)</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los) ...]</a:t>
            </a:r>
          </a:p>
          <a:p>
            <a:pPr>
              <a:buNone/>
            </a:pPr>
            <a:r>
              <a:rPr lang="en-US" b="1" dirty="0" smtClean="0">
                <a:latin typeface="Consolas" pitchFamily="49" charset="0"/>
                <a:cs typeface="Consolas" pitchFamily="49" charset="0"/>
              </a:rPr>
              <a:t>    [else (...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-fn (first los))</a:t>
            </a:r>
          </a:p>
          <a:p>
            <a:pPr>
              <a:buNone/>
            </a:pPr>
            <a:r>
              <a:rPr lang="en-US" b="1" dirty="0" smtClean="0">
                <a:latin typeface="Consolas" pitchFamily="49" charset="0"/>
                <a:cs typeface="Consolas" pitchFamily="49" charset="0"/>
              </a:rPr>
              <a:t>               (los-fn (rest los)))]))</a:t>
            </a: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10</a:t>
            </a:fld>
            <a:endParaRPr lang="en-US"/>
          </a:p>
        </p:txBody>
      </p:sp>
      <p:sp>
        <p:nvSpPr>
          <p:cNvPr id="4" name="Rectangle 3"/>
          <p:cNvSpPr/>
          <p:nvPr/>
        </p:nvSpPr>
        <p:spPr>
          <a:xfrm>
            <a:off x="6400800" y="1219200"/>
            <a:ext cx="22098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smtClean="0"/>
              <a:t>And </a:t>
            </a:r>
            <a:r>
              <a:rPr lang="en-US" sz="2000" dirty="0"/>
              <a:t>the templates </a:t>
            </a:r>
            <a:r>
              <a:rPr lang="en-US" sz="2000" dirty="0" smtClean="0"/>
              <a:t>that go </a:t>
            </a:r>
            <a:r>
              <a:rPr lang="en-US" sz="2000" dirty="0"/>
              <a:t>with 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and Examples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Consolas" pitchFamily="49" charset="0"/>
                <a:cs typeface="Consolas" pitchFamily="49" charset="0"/>
              </a:rPr>
              <a:t>decode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DiffExp</a:t>
            </a: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(- 3 5) =&gt;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3 5)</a:t>
            </a:r>
          </a:p>
          <a:p>
            <a:pPr>
              <a:buNone/>
            </a:pPr>
            <a:r>
              <a:rPr lang="en-US" b="1" dirty="0" smtClean="0">
                <a:latin typeface="Consolas" pitchFamily="49" charset="0"/>
                <a:cs typeface="Consolas" pitchFamily="49" charset="0"/>
              </a:rPr>
              <a:t>(- 2 (- 3 5)) =&gt;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2 </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3 5))</a:t>
            </a:r>
          </a:p>
          <a:p>
            <a:pPr>
              <a:buNone/>
            </a:pPr>
            <a:r>
              <a:rPr lang="en-US" b="1" dirty="0" smtClean="0">
                <a:latin typeface="Consolas" pitchFamily="49" charset="0"/>
                <a:cs typeface="Consolas" pitchFamily="49" charset="0"/>
              </a:rPr>
              <a:t>(- (- 2 4) (- 3 5)) </a:t>
            </a:r>
          </a:p>
          <a:p>
            <a:pPr>
              <a:buNone/>
            </a:pPr>
            <a:r>
              <a:rPr lang="en-US" b="1" dirty="0" smtClean="0">
                <a:latin typeface="Consolas" pitchFamily="49" charset="0"/>
                <a:cs typeface="Consolas" pitchFamily="49" charset="0"/>
              </a:rPr>
              <a:t>  =&gt;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2 4)</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3 5))</a:t>
            </a:r>
          </a:p>
          <a:p>
            <a:pPr>
              <a:buNone/>
            </a:pP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Umm, but not every </a:t>
            </a:r>
            <a:r>
              <a:rPr lang="en-US" dirty="0" err="1" smtClean="0"/>
              <a:t>SexpOfAtom</a:t>
            </a:r>
            <a:r>
              <a:rPr lang="en-US" dirty="0" smtClean="0"/>
              <a:t> corresponds to a </a:t>
            </a:r>
            <a:r>
              <a:rPr lang="en-US" dirty="0" err="1" smtClean="0"/>
              <a:t>diffexp</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(- 3)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(+ 3 5)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(+ 3 5) 5)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((1))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((- 2 3) (- 1 0))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(- 3 5 7)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endParaRPr lang="en-US" sz="20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12</a:t>
            </a:fld>
            <a:endParaRPr lang="en-US"/>
          </a:p>
        </p:txBody>
      </p:sp>
      <p:sp>
        <p:nvSpPr>
          <p:cNvPr id="4" name="Rectangle 3"/>
          <p:cNvSpPr/>
          <p:nvPr/>
        </p:nvSpPr>
        <p:spPr>
          <a:xfrm>
            <a:off x="4038600" y="4191000"/>
            <a:ext cx="4038600" cy="181292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But here are some other inputs that are legal </a:t>
            </a:r>
            <a:r>
              <a:rPr lang="en-US" sz="2000" dirty="0" smtClean="0"/>
              <a:t>inputs according </a:t>
            </a:r>
            <a:r>
              <a:rPr lang="en-US" sz="2000" dirty="0"/>
              <a:t>to our contract.  None of these is the human-friendly representation of any diff-exp.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Better Contract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Consolas" pitchFamily="49" charset="0"/>
                <a:cs typeface="Consolas" pitchFamily="49" charset="0"/>
              </a:rPr>
              <a:t>;; A </a:t>
            </a:r>
            <a:r>
              <a:rPr lang="en-US" b="1" dirty="0" err="1" smtClean="0">
                <a:latin typeface="Consolas" pitchFamily="49" charset="0"/>
                <a:cs typeface="Consolas" pitchFamily="49" charset="0"/>
              </a:rPr>
              <a:t>MaybeX</a:t>
            </a:r>
            <a:r>
              <a:rPr lang="en-US" b="1" dirty="0" smtClean="0">
                <a:latin typeface="Consolas" pitchFamily="49" charset="0"/>
                <a:cs typeface="Consolas" pitchFamily="49" charset="0"/>
              </a:rPr>
              <a:t> is one of</a:t>
            </a:r>
          </a:p>
          <a:p>
            <a:pPr>
              <a:buNone/>
            </a:pPr>
            <a:r>
              <a:rPr lang="en-US" b="1" dirty="0" smtClean="0">
                <a:latin typeface="Consolas" pitchFamily="49" charset="0"/>
                <a:cs typeface="Consolas" pitchFamily="49" charset="0"/>
              </a:rPr>
              <a:t>;; -- false</a:t>
            </a:r>
          </a:p>
          <a:p>
            <a:pPr>
              <a:buNone/>
            </a:pPr>
            <a:r>
              <a:rPr lang="en-US" b="1" dirty="0" smtClean="0">
                <a:latin typeface="Consolas" pitchFamily="49" charset="0"/>
                <a:cs typeface="Consolas" pitchFamily="49" charset="0"/>
              </a:rPr>
              <a:t>;; -- X</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err="1" smtClean="0">
                <a:latin typeface="Consolas" pitchFamily="49" charset="0"/>
                <a:cs typeface="Consolas" pitchFamily="49" charset="0"/>
              </a:rPr>
              <a:t>maybex-fn</a:t>
            </a:r>
            <a:r>
              <a:rPr lang="en-US" b="1" dirty="0" smtClean="0">
                <a:latin typeface="Consolas" pitchFamily="49" charset="0"/>
                <a:cs typeface="Consolas" pitchFamily="49" charset="0"/>
              </a:rPr>
              <a:t> mx)</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[(false? </a:t>
            </a:r>
            <a:r>
              <a:rPr lang="en-US" b="1" dirty="0" err="1" smtClean="0">
                <a:latin typeface="Consolas" pitchFamily="49" charset="0"/>
                <a:cs typeface="Consolas" pitchFamily="49" charset="0"/>
              </a:rPr>
              <a:t>mx</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[else (... </a:t>
            </a:r>
            <a:r>
              <a:rPr lang="en-US" b="1" dirty="0" err="1" smtClean="0">
                <a:latin typeface="Consolas" pitchFamily="49" charset="0"/>
                <a:cs typeface="Consolas" pitchFamily="49" charset="0"/>
              </a:rPr>
              <a:t>mx</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decode </a:t>
            </a:r>
          </a:p>
          <a:p>
            <a:pPr>
              <a:buNone/>
            </a:pP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a:t>
            </a:r>
            <a:r>
              <a:rPr lang="en-US" b="1" dirty="0" err="1" smtClean="0">
                <a:solidFill>
                  <a:srgbClr val="FF0000"/>
                </a:solidFill>
                <a:latin typeface="Consolas" pitchFamily="49" charset="0"/>
                <a:cs typeface="Consolas" pitchFamily="49" charset="0"/>
              </a:rPr>
              <a:t>MaybeDiffExp</a:t>
            </a:r>
            <a:endParaRPr lang="en-US" b="1" dirty="0" smtClean="0">
              <a:solidFill>
                <a:srgbClr val="FF0000"/>
              </a:solidFill>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
        <p:nvSpPr>
          <p:cNvPr id="4" name="Rectangle 3"/>
          <p:cNvSpPr/>
          <p:nvPr/>
        </p:nvSpPr>
        <p:spPr>
          <a:xfrm>
            <a:off x="5562600" y="1905000"/>
            <a:ext cx="2895600" cy="3200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To account for this, we change our contract to produce a </a:t>
            </a:r>
            <a:r>
              <a:rPr lang="en-US" sz="2000" b="1" dirty="0" err="1" smtClean="0"/>
              <a:t>MaybeDiffExp</a:t>
            </a:r>
            <a:r>
              <a:rPr lang="en-US" sz="2000" dirty="0" smtClean="0"/>
              <a:t> </a:t>
            </a:r>
            <a:r>
              <a:rPr lang="en-US" sz="2000" dirty="0"/>
              <a:t>instead of a </a:t>
            </a:r>
            <a:r>
              <a:rPr lang="en-US" sz="2000" b="1" dirty="0" err="1"/>
              <a:t>DiffExp</a:t>
            </a:r>
            <a:r>
              <a:rPr lang="en-US" sz="2000" dirty="0"/>
              <a:t>.</a:t>
            </a:r>
          </a:p>
          <a:p>
            <a:r>
              <a:rPr lang="en-US" sz="2000" dirty="0"/>
              <a:t>If the </a:t>
            </a:r>
            <a:r>
              <a:rPr lang="en-US" sz="2000" b="1" dirty="0" err="1"/>
              <a:t>SexpOfAtom</a:t>
            </a:r>
            <a:r>
              <a:rPr lang="en-US" sz="2000" dirty="0"/>
              <a:t> doesn't correspond to any </a:t>
            </a:r>
            <a:r>
              <a:rPr lang="en-US" sz="2000" b="1" dirty="0" err="1" smtClean="0"/>
              <a:t>DiffExp</a:t>
            </a:r>
            <a:r>
              <a:rPr lang="en-US" sz="2000" dirty="0"/>
              <a:t>, we'll have our decode function return </a:t>
            </a:r>
            <a:r>
              <a:rPr lang="en-US" sz="2000" b="1" dirty="0"/>
              <a:t>false</a:t>
            </a:r>
            <a:r>
              <a:rPr lang="en-US" sz="2000"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 (1)</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latin typeface="Consolas" pitchFamily="49" charset="0"/>
                <a:cs typeface="Consolas" pitchFamily="49" charset="0"/>
              </a:rPr>
              <a:t>;; decode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MaybeDiffExp</a:t>
            </a: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Algorithm: if the top level of the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could be the top level of some</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then recur, otherwise return false.  </a:t>
            </a:r>
          </a:p>
          <a:p>
            <a:pPr>
              <a:buNone/>
            </a:pPr>
            <a:r>
              <a:rPr lang="en-US" b="1" dirty="0" smtClean="0">
                <a:latin typeface="Consolas" pitchFamily="49" charset="0"/>
                <a:cs typeface="Consolas" pitchFamily="49" charset="0"/>
              </a:rPr>
              <a:t>;;  If either recursion fails, return false.  If both recursions succeed,</a:t>
            </a:r>
          </a:p>
          <a:p>
            <a:pPr>
              <a:buNone/>
            </a:pPr>
            <a:r>
              <a:rPr lang="en-US" b="1" dirty="0" smtClean="0">
                <a:latin typeface="Consolas" pitchFamily="49" charset="0"/>
                <a:cs typeface="Consolas" pitchFamily="49" charset="0"/>
              </a:rPr>
              <a:t>;;  return the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(define (decode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[(number?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[(looks-like-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(local</a:t>
            </a:r>
          </a:p>
          <a:p>
            <a:pPr>
              <a:buNone/>
            </a:pPr>
            <a:r>
              <a:rPr lang="en-US" b="1" dirty="0" smtClean="0">
                <a:latin typeface="Consolas" pitchFamily="49" charset="0"/>
                <a:cs typeface="Consolas" pitchFamily="49" charset="0"/>
              </a:rPr>
              <a:t>       ((define operand1 (decode (second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(define operand2 (decode (third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(if (and (succeeded? operand1)</a:t>
            </a:r>
          </a:p>
          <a:p>
            <a:pPr>
              <a:buNone/>
            </a:pPr>
            <a:r>
              <a:rPr lang="en-US" b="1" dirty="0" smtClean="0">
                <a:latin typeface="Consolas" pitchFamily="49" charset="0"/>
                <a:cs typeface="Consolas" pitchFamily="49" charset="0"/>
              </a:rPr>
              <a:t>                (succeeded? operand2))</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operand1 operand2)</a:t>
            </a:r>
          </a:p>
          <a:p>
            <a:pPr>
              <a:buNone/>
            </a:pPr>
            <a:r>
              <a:rPr lang="en-US" b="1" dirty="0" smtClean="0">
                <a:latin typeface="Consolas" pitchFamily="49" charset="0"/>
                <a:cs typeface="Consolas" pitchFamily="49" charset="0"/>
              </a:rPr>
              <a:t>           false))]</a:t>
            </a:r>
          </a:p>
          <a:p>
            <a:pPr>
              <a:buNone/>
            </a:pPr>
            <a:r>
              <a:rPr lang="en-US" b="1" dirty="0" smtClean="0">
                <a:latin typeface="Consolas" pitchFamily="49" charset="0"/>
                <a:cs typeface="Consolas" pitchFamily="49" charset="0"/>
              </a:rPr>
              <a:t>    [else false]))</a:t>
            </a: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
        <p:nvSpPr>
          <p:cNvPr id="4" name="Rectangle 3"/>
          <p:cNvSpPr/>
          <p:nvPr/>
        </p:nvSpPr>
        <p:spPr>
          <a:xfrm>
            <a:off x="4343400" y="5791200"/>
            <a:ext cx="4495800" cy="457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Now we can write the function definition.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 (2)</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Consolas" pitchFamily="49" charset="0"/>
                <a:cs typeface="Consolas" pitchFamily="49" charset="0"/>
              </a:rPr>
              <a:t>;; looks-like-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Boolean</a:t>
            </a:r>
          </a:p>
          <a:p>
            <a:pPr>
              <a:buNone/>
            </a:pPr>
            <a:r>
              <a:rPr lang="en-US" b="1" dirty="0" smtClean="0">
                <a:latin typeface="Consolas" pitchFamily="49" charset="0"/>
                <a:cs typeface="Consolas" pitchFamily="49" charset="0"/>
              </a:rPr>
              <a:t>;; WHERE: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is not a number.</a:t>
            </a:r>
          </a:p>
          <a:p>
            <a:pPr>
              <a:buNone/>
            </a:pPr>
            <a:r>
              <a:rPr lang="en-US" b="1" dirty="0" smtClean="0">
                <a:latin typeface="Consolas" pitchFamily="49" charset="0"/>
                <a:cs typeface="Consolas" pitchFamily="49" charset="0"/>
              </a:rPr>
              <a:t>;; RETURNS: true </a:t>
            </a:r>
            <a:r>
              <a:rPr lang="en-US" b="1" dirty="0" err="1" smtClean="0">
                <a:latin typeface="Consolas" pitchFamily="49" charset="0"/>
                <a:cs typeface="Consolas" pitchFamily="49" charset="0"/>
              </a:rPr>
              <a:t>iff</a:t>
            </a:r>
            <a:r>
              <a:rPr lang="en-US" b="1" dirty="0" smtClean="0">
                <a:latin typeface="Consolas" pitchFamily="49" charset="0"/>
                <a:cs typeface="Consolas" pitchFamily="49" charset="0"/>
              </a:rPr>
              <a:t> </a:t>
            </a:r>
            <a:r>
              <a:rPr lang="en-US" b="1" dirty="0">
                <a:latin typeface="Consolas" pitchFamily="49" charset="0"/>
                <a:cs typeface="Consolas" pitchFamily="49" charset="0"/>
              </a:rPr>
              <a:t>the top level of the </a:t>
            </a:r>
            <a:r>
              <a:rPr lang="en-US" b="1" dirty="0" err="1">
                <a:latin typeface="Consolas" pitchFamily="49" charset="0"/>
                <a:cs typeface="Consolas" pitchFamily="49" charset="0"/>
              </a:rPr>
              <a:t>sexp</a:t>
            </a:r>
            <a:r>
              <a:rPr lang="en-US" b="1" dirty="0">
                <a:latin typeface="Consolas" pitchFamily="49" charset="0"/>
                <a:cs typeface="Consolas" pitchFamily="49" charset="0"/>
              </a:rPr>
              <a:t> could be the </a:t>
            </a:r>
            <a:r>
              <a:rPr lang="en-US" b="1" dirty="0" smtClean="0">
                <a:latin typeface="Consolas" pitchFamily="49" charset="0"/>
                <a:cs typeface="Consolas" pitchFamily="49" charset="0"/>
              </a:rPr>
              <a:t>top</a:t>
            </a:r>
          </a:p>
          <a:p>
            <a:pPr>
              <a:buNone/>
            </a:pPr>
            <a:r>
              <a:rPr lang="en-US" b="1" dirty="0" smtClean="0">
                <a:latin typeface="Consolas" pitchFamily="49" charset="0"/>
                <a:cs typeface="Consolas" pitchFamily="49" charset="0"/>
              </a:rPr>
              <a:t>;;  </a:t>
            </a:r>
            <a:r>
              <a:rPr lang="en-US" b="1" dirty="0">
                <a:latin typeface="Consolas" pitchFamily="49" charset="0"/>
                <a:cs typeface="Consolas" pitchFamily="49" charset="0"/>
              </a:rPr>
              <a:t>level of </a:t>
            </a:r>
            <a:r>
              <a:rPr lang="en-US" b="1" dirty="0" smtClean="0">
                <a:latin typeface="Consolas" pitchFamily="49" charset="0"/>
                <a:cs typeface="Consolas" pitchFamily="49" charset="0"/>
              </a:rPr>
              <a:t>some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At the top level, a representation of a </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must be either a number or a list of</a:t>
            </a:r>
          </a:p>
          <a:p>
            <a:pPr>
              <a:buNone/>
            </a:pPr>
            <a:r>
              <a:rPr lang="en-US" b="1" dirty="0" smtClean="0">
                <a:latin typeface="Consolas" pitchFamily="49" charset="0"/>
                <a:cs typeface="Consolas" pitchFamily="49" charset="0"/>
              </a:rPr>
              <a:t>;; exactly 3 elements, beginning with the symbol -</a:t>
            </a:r>
          </a:p>
          <a:p>
            <a:pPr>
              <a:buNone/>
            </a:pPr>
            <a:r>
              <a:rPr lang="en-US" b="1" dirty="0" smtClean="0">
                <a:latin typeface="Consolas" pitchFamily="49" charset="0"/>
                <a:cs typeface="Consolas" pitchFamily="49" charset="0"/>
              </a:rPr>
              <a:t>;; STRATEGY: combine simpler functions</a:t>
            </a:r>
          </a:p>
          <a:p>
            <a:pPr>
              <a:buNone/>
            </a:pPr>
            <a:r>
              <a:rPr lang="en-US" b="1" dirty="0" smtClean="0">
                <a:latin typeface="Consolas" pitchFamily="49" charset="0"/>
                <a:cs typeface="Consolas" pitchFamily="49" charset="0"/>
              </a:rPr>
              <a:t>(define (looks-like-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(and</a:t>
            </a:r>
          </a:p>
          <a:p>
            <a:pPr>
              <a:buNone/>
            </a:pPr>
            <a:r>
              <a:rPr lang="en-US" b="1" dirty="0" smtClean="0">
                <a:latin typeface="Consolas" pitchFamily="49" charset="0"/>
                <a:cs typeface="Consolas" pitchFamily="49" charset="0"/>
              </a:rPr>
              <a:t>   (list?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 at this point we know that</a:t>
            </a:r>
          </a:p>
          <a:p>
            <a:pPr>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is a list</a:t>
            </a:r>
          </a:p>
          <a:p>
            <a:pPr>
              <a:buNone/>
            </a:pPr>
            <a:r>
              <a:rPr lang="en-US" b="1" dirty="0" smtClean="0">
                <a:latin typeface="Consolas" pitchFamily="49" charset="0"/>
                <a:cs typeface="Consolas" pitchFamily="49" charset="0"/>
              </a:rPr>
              <a:t>   (= (length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3)</a:t>
            </a:r>
          </a:p>
          <a:p>
            <a:pPr>
              <a:buNone/>
            </a:pPr>
            <a:r>
              <a:rPr lang="en-US" b="1" dirty="0" smtClean="0">
                <a:latin typeface="Consolas" pitchFamily="49" charset="0"/>
                <a:cs typeface="Consolas" pitchFamily="49" charset="0"/>
              </a:rPr>
              <a:t>   (equal? (first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a:t>
            </a: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15</a:t>
            </a:fld>
            <a:endParaRPr lang="en-US"/>
          </a:p>
        </p:txBody>
      </p:sp>
      <p:sp>
        <p:nvSpPr>
          <p:cNvPr id="4" name="Rectangle 3"/>
          <p:cNvSpPr/>
          <p:nvPr/>
        </p:nvSpPr>
        <p:spPr>
          <a:xfrm>
            <a:off x="5715000" y="3886200"/>
            <a:ext cx="3048000" cy="2667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In this function definition, we add an invariant (the </a:t>
            </a:r>
            <a:r>
              <a:rPr lang="en-US" sz="1600" b="1" dirty="0"/>
              <a:t>WHERE</a:t>
            </a:r>
            <a:r>
              <a:rPr lang="en-US" sz="1600" dirty="0"/>
              <a:t> clause) to record the assumption that our input is not merely an </a:t>
            </a:r>
            <a:r>
              <a:rPr lang="en-US" sz="1600" b="1" dirty="0" err="1"/>
              <a:t>SexpOfAtom</a:t>
            </a:r>
            <a:r>
              <a:rPr lang="en-US" sz="1600" dirty="0"/>
              <a:t>, but is rather an </a:t>
            </a:r>
            <a:r>
              <a:rPr lang="en-US" sz="1600" b="1" dirty="0" err="1"/>
              <a:t>SexpOfAtom</a:t>
            </a:r>
            <a:r>
              <a:rPr lang="en-US" sz="1600" dirty="0"/>
              <a:t> that is not a number.  We know this assumption is true, because </a:t>
            </a:r>
            <a:r>
              <a:rPr lang="en-US" sz="1600" b="1" dirty="0"/>
              <a:t>looks-like-</a:t>
            </a:r>
            <a:r>
              <a:rPr lang="en-US" sz="1600" b="1" dirty="0" err="1"/>
              <a:t>diffexp</a:t>
            </a:r>
            <a:r>
              <a:rPr lang="en-US" sz="1600" b="1" dirty="0"/>
              <a:t>?</a:t>
            </a:r>
            <a:r>
              <a:rPr lang="en-US" sz="1600" dirty="0"/>
              <a:t> is only called after </a:t>
            </a:r>
            <a:r>
              <a:rPr lang="en-US" sz="1600" b="1" dirty="0"/>
              <a:t>number? </a:t>
            </a:r>
            <a:r>
              <a:rPr lang="en-US" sz="1600" dirty="0"/>
              <a:t>fails.</a:t>
            </a:r>
            <a:endParaRPr lang="en-US" sz="1600"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 (3)</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 succeeded? : </a:t>
            </a:r>
            <a:r>
              <a:rPr lang="en-US" sz="2400" b="1" dirty="0" err="1" smtClean="0">
                <a:latin typeface="Consolas" pitchFamily="49" charset="0"/>
                <a:cs typeface="Consolas" pitchFamily="49" charset="0"/>
              </a:rPr>
              <a:t>MaybeX</a:t>
            </a:r>
            <a:r>
              <a:rPr lang="en-US" sz="2400" b="1" dirty="0" smtClean="0">
                <a:latin typeface="Consolas" pitchFamily="49" charset="0"/>
                <a:cs typeface="Consolas" pitchFamily="49" charset="0"/>
              </a:rPr>
              <a:t> -&gt; Boolean</a:t>
            </a:r>
          </a:p>
          <a:p>
            <a:pPr>
              <a:buNone/>
            </a:pPr>
            <a:r>
              <a:rPr lang="en-US" sz="2400" b="1" dirty="0" smtClean="0">
                <a:latin typeface="Consolas" pitchFamily="49" charset="0"/>
                <a:cs typeface="Consolas" pitchFamily="49" charset="0"/>
              </a:rPr>
              <a:t>;; RETURNS: Is the argument an X?</a:t>
            </a:r>
          </a:p>
          <a:p>
            <a:pPr>
              <a:buNone/>
            </a:pPr>
            <a:r>
              <a:rPr lang="en-US" sz="2400" b="1" dirty="0" smtClean="0">
                <a:latin typeface="Consolas" pitchFamily="49" charset="0"/>
                <a:cs typeface="Consolas" pitchFamily="49" charset="0"/>
              </a:rPr>
              <a:t>;; strategy: Use the template for </a:t>
            </a:r>
            <a:r>
              <a:rPr lang="en-US" sz="2400" b="1" dirty="0" err="1" smtClean="0">
                <a:latin typeface="Consolas" pitchFamily="49" charset="0"/>
                <a:cs typeface="Consolas" pitchFamily="49" charset="0"/>
              </a:rPr>
              <a:t>MaybeX</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(define (succeeded? </a:t>
            </a:r>
            <a:r>
              <a:rPr lang="en-US" sz="2400" b="1" dirty="0" err="1" smtClean="0">
                <a:latin typeface="Consolas" pitchFamily="49" charset="0"/>
                <a:cs typeface="Consolas" pitchFamily="49" charset="0"/>
              </a:rPr>
              <a:t>mx</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[(false? </a:t>
            </a:r>
            <a:r>
              <a:rPr lang="en-US" sz="2400" b="1" dirty="0" err="1" smtClean="0">
                <a:latin typeface="Consolas" pitchFamily="49" charset="0"/>
                <a:cs typeface="Consolas" pitchFamily="49" charset="0"/>
              </a:rPr>
              <a:t>mx</a:t>
            </a:r>
            <a:r>
              <a:rPr lang="en-US" sz="2400" b="1" dirty="0" smtClean="0">
                <a:latin typeface="Consolas" pitchFamily="49" charset="0"/>
                <a:cs typeface="Consolas" pitchFamily="49" charset="0"/>
              </a:rPr>
              <a:t>) false]</a:t>
            </a:r>
          </a:p>
          <a:p>
            <a:pPr>
              <a:buNone/>
            </a:pPr>
            <a:r>
              <a:rPr lang="en-US" sz="2400" b="1" dirty="0" smtClean="0">
                <a:latin typeface="Consolas" pitchFamily="49" charset="0"/>
                <a:cs typeface="Consolas" pitchFamily="49" charset="0"/>
              </a:rPr>
              <a:t>    [else true]))</a:t>
            </a:r>
            <a:endParaRPr lang="en-US" sz="24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16</a:t>
            </a:fld>
            <a:endParaRPr lang="en-US"/>
          </a:p>
        </p:txBody>
      </p:sp>
      <p:sp>
        <p:nvSpPr>
          <p:cNvPr id="4" name="Rectangle 3"/>
          <p:cNvSpPr/>
          <p:nvPr/>
        </p:nvSpPr>
        <p:spPr>
          <a:xfrm>
            <a:off x="4876800" y="5029200"/>
            <a:ext cx="32004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And we finish with the help function </a:t>
            </a:r>
            <a:r>
              <a:rPr lang="en-US" sz="2000" b="1" dirty="0"/>
              <a:t>succeeded? </a:t>
            </a:r>
            <a:r>
              <a:rPr lang="en-US" sz="2000"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new happened here</a:t>
            </a:r>
            <a:endParaRPr lang="en-US" dirty="0"/>
          </a:p>
        </p:txBody>
      </p:sp>
      <p:sp>
        <p:nvSpPr>
          <p:cNvPr id="3" name="Content Placeholder 2"/>
          <p:cNvSpPr>
            <a:spLocks noGrp="1"/>
          </p:cNvSpPr>
          <p:nvPr>
            <p:ph idx="1"/>
          </p:nvPr>
        </p:nvSpPr>
        <p:spPr/>
        <p:txBody>
          <a:bodyPr/>
          <a:lstStyle/>
          <a:p>
            <a:r>
              <a:rPr lang="en-US" dirty="0" smtClean="0"/>
              <a:t>We recurred on the </a:t>
            </a:r>
            <a:r>
              <a:rPr lang="en-US" dirty="0" err="1" smtClean="0"/>
              <a:t>subpieces</a:t>
            </a:r>
            <a:r>
              <a:rPr lang="en-US" dirty="0" smtClean="0"/>
              <a:t>, </a:t>
            </a:r>
            <a:r>
              <a:rPr lang="en-US" dirty="0" smtClean="0">
                <a:solidFill>
                  <a:srgbClr val="FF0000"/>
                </a:solidFill>
              </a:rPr>
              <a:t>but</a:t>
            </a:r>
          </a:p>
          <a:p>
            <a:pPr lvl="1"/>
            <a:r>
              <a:rPr lang="en-US" dirty="0" smtClean="0"/>
              <a:t>we didn't use the predicates from the template</a:t>
            </a:r>
          </a:p>
          <a:p>
            <a:pPr lvl="1"/>
            <a:r>
              <a:rPr lang="en-US" dirty="0" smtClean="0"/>
              <a:t>we didn't recur on all of the </a:t>
            </a:r>
            <a:r>
              <a:rPr lang="en-US" dirty="0" err="1" smtClean="0"/>
              <a:t>subpieces</a:t>
            </a:r>
            <a:endParaRPr lang="en-US" dirty="0" smtClean="0"/>
          </a:p>
          <a:p>
            <a:r>
              <a:rPr lang="en-US" dirty="0" smtClean="0"/>
              <a:t>This is not structural recursion following the template.</a:t>
            </a:r>
          </a:p>
          <a:p>
            <a:r>
              <a:rPr lang="en-US" dirty="0" smtClean="0"/>
              <a:t>It's "divide-and-conquer"</a:t>
            </a:r>
          </a:p>
          <a:p>
            <a:r>
              <a:rPr lang="en-US" dirty="0" smtClean="0"/>
              <a:t>We call this </a:t>
            </a:r>
            <a:r>
              <a:rPr lang="en-US" i="1" dirty="0" smtClean="0">
                <a:solidFill>
                  <a:srgbClr val="FF0000"/>
                </a:solidFill>
              </a:rPr>
              <a:t>general recursion</a:t>
            </a:r>
            <a:r>
              <a:rPr lang="en-US" dirty="0" smtClean="0"/>
              <a: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691238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Divide-and-Conquer </a:t>
            </a:r>
            <a:br>
              <a:rPr lang="en-US" dirty="0" smtClean="0"/>
            </a:br>
            <a:r>
              <a:rPr lang="en-US" dirty="0" smtClean="0"/>
              <a:t>(General Recursion)</a:t>
            </a:r>
            <a:endParaRPr lang="en-US" dirty="0"/>
          </a:p>
        </p:txBody>
      </p:sp>
      <p:sp>
        <p:nvSpPr>
          <p:cNvPr id="3" name="Content Placeholder 2"/>
          <p:cNvSpPr>
            <a:spLocks noGrp="1"/>
          </p:cNvSpPr>
          <p:nvPr>
            <p:ph idx="1"/>
          </p:nvPr>
        </p:nvSpPr>
        <p:spPr/>
        <p:txBody>
          <a:bodyPr>
            <a:normAutofit/>
          </a:bodyPr>
          <a:lstStyle/>
          <a:p>
            <a:r>
              <a:rPr lang="en-US" dirty="0" smtClean="0"/>
              <a:t>How to solve the problem:</a:t>
            </a:r>
          </a:p>
          <a:p>
            <a:pPr lvl="1"/>
            <a:r>
              <a:rPr lang="en-US" dirty="0" smtClean="0"/>
              <a:t>If it's easy, solve it immediately</a:t>
            </a:r>
          </a:p>
          <a:p>
            <a:pPr lvl="1"/>
            <a:r>
              <a:rPr lang="en-US" dirty="0" smtClean="0"/>
              <a:t>If it's hard:</a:t>
            </a:r>
          </a:p>
          <a:p>
            <a:pPr lvl="2"/>
            <a:r>
              <a:rPr lang="en-US" dirty="0" smtClean="0"/>
              <a:t>Find one or more easier problems whose solutions will help you find the solution to the original problem.</a:t>
            </a:r>
          </a:p>
          <a:p>
            <a:pPr lvl="2"/>
            <a:r>
              <a:rPr lang="en-US" dirty="0" smtClean="0"/>
              <a:t>Solve each of them</a:t>
            </a:r>
          </a:p>
          <a:p>
            <a:pPr lvl="2"/>
            <a:r>
              <a:rPr lang="en-US" dirty="0" smtClean="0"/>
              <a:t>Then combine the solutions to get the solution to your original problem</a:t>
            </a:r>
          </a:p>
          <a:p>
            <a:r>
              <a:rPr lang="en-US" dirty="0" smtClean="0"/>
              <a:t>Here it is as a template:</a:t>
            </a:r>
          </a:p>
          <a:p>
            <a:pPr lvl="2"/>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6" name="Rectangle 5"/>
          <p:cNvSpPr/>
          <p:nvPr/>
        </p:nvSpPr>
        <p:spPr>
          <a:xfrm>
            <a:off x="6019800" y="1524000"/>
            <a:ext cx="2971800" cy="169227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Here the </a:t>
            </a:r>
            <a:r>
              <a:rPr lang="en-US" dirty="0" err="1" smtClean="0">
                <a:solidFill>
                  <a:schemeClr val="tx1"/>
                </a:solidFill>
              </a:rPr>
              <a:t>subproblems</a:t>
            </a:r>
            <a:r>
              <a:rPr lang="en-US" dirty="0" smtClean="0">
                <a:solidFill>
                  <a:schemeClr val="tx1"/>
                </a:solidFill>
              </a:rPr>
              <a:t> are easier because they are pieces of the original structure.</a:t>
            </a:r>
          </a:p>
          <a:p>
            <a:r>
              <a:rPr lang="en-US" dirty="0" smtClean="0">
                <a:solidFill>
                  <a:schemeClr val="tx1"/>
                </a:solidFill>
              </a:rPr>
              <a:t>We'll talk more about what "easier" means in Lesson 8.2</a:t>
            </a:r>
            <a:endParaRPr lang="en-US" dirty="0">
              <a:solidFill>
                <a:schemeClr val="tx1"/>
              </a:solidFill>
            </a:endParaRPr>
          </a:p>
        </p:txBody>
      </p:sp>
      <p:cxnSp>
        <p:nvCxnSpPr>
          <p:cNvPr id="8" name="Straight Arrow Connector 7"/>
          <p:cNvCxnSpPr>
            <a:stCxn id="6" idx="1"/>
          </p:cNvCxnSpPr>
          <p:nvPr/>
        </p:nvCxnSpPr>
        <p:spPr>
          <a:xfrm flipH="1">
            <a:off x="4572000" y="2370138"/>
            <a:ext cx="1447800" cy="9064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525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for General Recursion (1)</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5500" b="1" dirty="0" smtClean="0">
                <a:latin typeface="Consolas" pitchFamily="49" charset="0"/>
                <a:cs typeface="Consolas" pitchFamily="49" charset="0"/>
              </a:rPr>
              <a:t>;; solve : Problem -&gt; Solution</a:t>
            </a:r>
          </a:p>
          <a:p>
            <a:pPr>
              <a:buNone/>
            </a:pPr>
            <a:r>
              <a:rPr lang="en-US" sz="5500" b="1" dirty="0" smtClean="0">
                <a:latin typeface="Consolas" pitchFamily="49" charset="0"/>
                <a:cs typeface="Consolas" pitchFamily="49" charset="0"/>
              </a:rPr>
              <a:t>;; purpose statement...</a:t>
            </a:r>
          </a:p>
          <a:p>
            <a:pPr>
              <a:buNone/>
            </a:pPr>
            <a:r>
              <a:rPr lang="en-US" sz="5500" b="1" dirty="0" smtClean="0">
                <a:solidFill>
                  <a:schemeClr val="bg1"/>
                </a:solidFill>
                <a:latin typeface="Consolas" pitchFamily="49" charset="0"/>
                <a:cs typeface="Consolas" pitchFamily="49" charset="0"/>
              </a:rPr>
              <a:t>;; </a:t>
            </a:r>
            <a:r>
              <a:rPr lang="en-US" sz="5500" b="1" i="1" dirty="0" smtClean="0">
                <a:solidFill>
                  <a:schemeClr val="bg1"/>
                </a:solidFill>
                <a:latin typeface="Consolas" pitchFamily="49" charset="0"/>
                <a:cs typeface="Consolas" pitchFamily="49" charset="0"/>
              </a:rPr>
              <a:t>TERMINATION ARGUMENT: explain why new-problem1 and new-problem2 are easier than the-problem.</a:t>
            </a:r>
          </a:p>
          <a:p>
            <a:pPr>
              <a:buNone/>
            </a:pPr>
            <a:r>
              <a:rPr lang="en-US" sz="5500" b="1" dirty="0" smtClean="0">
                <a:latin typeface="Consolas" pitchFamily="49" charset="0"/>
                <a:cs typeface="Consolas" pitchFamily="49" charset="0"/>
              </a:rPr>
              <a:t>(define (solution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trivial1? </a:t>
            </a:r>
            <a:r>
              <a:rPr lang="en-US" sz="5500" b="1" dirty="0" smtClean="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trivial2?</a:t>
            </a:r>
            <a:r>
              <a:rPr lang="en-US" sz="5500" b="1" dirty="0" smtClean="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(local</a:t>
            </a:r>
          </a:p>
          <a:p>
            <a:pPr>
              <a:buNone/>
            </a:pPr>
            <a:r>
              <a:rPr lang="en-US" sz="5500" b="1" dirty="0" smtClean="0">
                <a:latin typeface="Consolas" pitchFamily="49" charset="0"/>
                <a:cs typeface="Consolas" pitchFamily="49" charset="0"/>
              </a:rPr>
              <a:t>       ((define solution1 </a:t>
            </a:r>
          </a:p>
          <a:p>
            <a:pPr>
              <a:buNone/>
            </a:pPr>
            <a:r>
              <a:rPr lang="en-US" sz="5500" b="1" dirty="0" smtClean="0">
                <a:latin typeface="Consolas" pitchFamily="49" charset="0"/>
                <a:cs typeface="Consolas" pitchFamily="49" charset="0"/>
              </a:rPr>
              <a:t>		  (solve (</a:t>
            </a:r>
            <a:r>
              <a:rPr lang="en-US" sz="5500" b="1" dirty="0" smtClean="0">
                <a:solidFill>
                  <a:schemeClr val="accent6">
                    <a:lumMod val="75000"/>
                  </a:schemeClr>
                </a:solidFill>
                <a:latin typeface="Consolas" pitchFamily="49" charset="0"/>
                <a:cs typeface="Consolas" pitchFamily="49" charset="0"/>
              </a:rPr>
              <a:t>simpler-instance1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(define solution2</a:t>
            </a:r>
          </a:p>
          <a:p>
            <a:pPr>
              <a:buNone/>
            </a:pPr>
            <a:r>
              <a:rPr lang="en-US" sz="5500" b="1" dirty="0">
                <a:latin typeface="Consolas" pitchFamily="49" charset="0"/>
                <a:cs typeface="Consolas" pitchFamily="49" charset="0"/>
              </a:rPr>
              <a:t> </a:t>
            </a:r>
            <a:r>
              <a:rPr lang="en-US" sz="5500" b="1" dirty="0" smtClean="0">
                <a:latin typeface="Consolas" pitchFamily="49" charset="0"/>
                <a:cs typeface="Consolas" pitchFamily="49" charset="0"/>
              </a:rPr>
              <a:t>        (solve (</a:t>
            </a:r>
            <a:r>
              <a:rPr lang="en-US" sz="5500" b="1" dirty="0" smtClean="0">
                <a:solidFill>
                  <a:schemeClr val="accent6">
                    <a:lumMod val="75000"/>
                  </a:schemeClr>
                </a:solidFill>
                <a:latin typeface="Consolas" pitchFamily="49" charset="0"/>
                <a:cs typeface="Consolas" pitchFamily="49" charset="0"/>
              </a:rPr>
              <a:t>simpler-instance2</a:t>
            </a:r>
            <a:r>
              <a:rPr lang="en-US" sz="5500" b="1" dirty="0" smtClean="0">
                <a:latin typeface="Consolas" pitchFamily="49" charset="0"/>
                <a:cs typeface="Consolas" pitchFamily="49" charset="0"/>
              </a:rPr>
              <a:t> the-problem))))</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combine-solutions </a:t>
            </a:r>
            <a:r>
              <a:rPr lang="en-US" sz="5500" b="1" dirty="0" smtClean="0">
                <a:latin typeface="Consolas" pitchFamily="49" charset="0"/>
                <a:cs typeface="Consolas" pitchFamily="49" charset="0"/>
              </a:rPr>
              <a:t>solution1 solution2))]))</a:t>
            </a:r>
            <a:endParaRPr lang="en-US" sz="5500" b="1" dirty="0">
              <a:solidFill>
                <a:schemeClr val="accent6">
                  <a:lumMod val="75000"/>
                </a:schemeClr>
              </a:solidFill>
              <a:latin typeface="Consolas" pitchFamily="49" charset="0"/>
              <a:cs typeface="Consolas" pitchFamily="49" charset="0"/>
            </a:endParaRPr>
          </a:p>
          <a:p>
            <a:pPr>
              <a:buNone/>
            </a:pPr>
            <a:r>
              <a:rPr lang="en-US" sz="5500" b="1" dirty="0" smtClean="0">
                <a:latin typeface="Consolas" pitchFamily="49" charset="0"/>
                <a:cs typeface="Consolas" pitchFamily="49" charset="0"/>
              </a:rPr>
              <a:t>        </a:t>
            </a:r>
            <a:endParaRPr lang="en-US" sz="2400" b="1" dirty="0" smtClean="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
        <p:nvSpPr>
          <p:cNvPr id="7" name="Rectangle 6"/>
          <p:cNvSpPr/>
          <p:nvPr/>
        </p:nvSpPr>
        <p:spPr>
          <a:xfrm>
            <a:off x="4897755" y="5708650"/>
            <a:ext cx="4149090" cy="1295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There is no magic recipe for finding easier </a:t>
            </a:r>
            <a:r>
              <a:rPr lang="en-US" dirty="0" err="1"/>
              <a:t>subproblems</a:t>
            </a:r>
            <a:r>
              <a:rPr lang="en-US" dirty="0"/>
              <a:t>.  You must understand the structure of the problem domain.</a:t>
            </a:r>
          </a:p>
        </p:txBody>
      </p:sp>
      <p:sp>
        <p:nvSpPr>
          <p:cNvPr id="5" name="Rectangle 4"/>
          <p:cNvSpPr/>
          <p:nvPr/>
        </p:nvSpPr>
        <p:spPr>
          <a:xfrm>
            <a:off x="5257800" y="1676400"/>
            <a:ext cx="3429000" cy="1143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Instead of using ellipses ("..."'s), we've give each slot a name (displayed in </a:t>
            </a:r>
            <a:r>
              <a:rPr lang="en-US" b="1" dirty="0">
                <a:solidFill>
                  <a:schemeClr val="accent6">
                    <a:lumMod val="75000"/>
                  </a:schemeClr>
                </a:solidFill>
                <a:latin typeface="Consolas" pitchFamily="49" charset="0"/>
                <a:cs typeface="Consolas" pitchFamily="49" charset="0"/>
              </a:rPr>
              <a:t>orange</a:t>
            </a:r>
            <a:r>
              <a:rPr lang="en-US" dirty="0" smtClean="0">
                <a:solidFill>
                  <a:schemeClr val="tx1"/>
                </a:solidFill>
              </a:rPr>
              <a:t>) so you can see the role it plays.</a:t>
            </a:r>
            <a:endParaRPr lang="en-US" dirty="0">
              <a:solidFill>
                <a:schemeClr val="tx1"/>
              </a:solidFill>
            </a:endParaRPr>
          </a:p>
        </p:txBody>
      </p:sp>
    </p:spTree>
    <p:extLst>
      <p:ext uri="{BB962C8B-B14F-4D97-AF65-F5344CB8AC3E}">
        <p14:creationId xmlns:p14="http://schemas.microsoft.com/office/powerpoint/2010/main" val="2875959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far, we've written our functions using the destructor template to recur on the sub-pieces of the data.  We sometimes call this </a:t>
            </a:r>
            <a:r>
              <a:rPr lang="en-US" i="1" dirty="0" smtClean="0">
                <a:solidFill>
                  <a:srgbClr val="FF0000"/>
                </a:solidFill>
              </a:rPr>
              <a:t>structural recursion.</a:t>
            </a:r>
          </a:p>
          <a:p>
            <a:r>
              <a:rPr lang="en-US" dirty="0" smtClean="0"/>
              <a:t>In this module, we'll see some examples of problems that don't fit neatly into this pattern.</a:t>
            </a:r>
          </a:p>
          <a:p>
            <a:r>
              <a:rPr lang="en-US" dirty="0" smtClean="0"/>
              <a:t>We'll introduce a new family of strategies, called </a:t>
            </a:r>
            <a:r>
              <a:rPr lang="en-US" i="1" dirty="0" smtClean="0">
                <a:solidFill>
                  <a:srgbClr val="FF0000"/>
                </a:solidFill>
              </a:rPr>
              <a:t>general recursion</a:t>
            </a:r>
            <a:r>
              <a:rPr lang="en-US" dirty="0" smtClean="0"/>
              <a:t>, to describe these examples.</a:t>
            </a:r>
          </a:p>
          <a:p>
            <a:r>
              <a:rPr lang="en-US" dirty="0" smtClean="0"/>
              <a:t>General recursion and invariants together provide a powerful combination.</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1033244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There's more than one pattern</a:t>
            </a:r>
            <a:endParaRPr lang="en-US" dirty="0"/>
          </a:p>
        </p:txBody>
      </p:sp>
      <p:sp>
        <p:nvSpPr>
          <p:cNvPr id="3" name="Content Placeholder 2"/>
          <p:cNvSpPr>
            <a:spLocks noGrp="1"/>
          </p:cNvSpPr>
          <p:nvPr>
            <p:ph idx="1"/>
          </p:nvPr>
        </p:nvSpPr>
        <p:spPr>
          <a:xfrm>
            <a:off x="457200" y="1600201"/>
            <a:ext cx="8229600" cy="2819400"/>
          </a:xfrm>
        </p:spPr>
        <p:txBody>
          <a:bodyPr>
            <a:normAutofit fontScale="92500" lnSpcReduction="10000"/>
          </a:bodyPr>
          <a:lstStyle/>
          <a:p>
            <a:r>
              <a:rPr lang="en-US" dirty="0"/>
              <a:t>The </a:t>
            </a:r>
            <a:r>
              <a:rPr lang="en-US" dirty="0" smtClean="0"/>
              <a:t>pattern might </a:t>
            </a:r>
            <a:r>
              <a:rPr lang="en-US" dirty="0"/>
              <a:t>take different shapes, depending on our problem. </a:t>
            </a:r>
            <a:endParaRPr lang="en-US" dirty="0" smtClean="0"/>
          </a:p>
          <a:p>
            <a:r>
              <a:rPr lang="en-US" dirty="0" smtClean="0"/>
              <a:t>We </a:t>
            </a:r>
            <a:r>
              <a:rPr lang="en-US" dirty="0"/>
              <a:t>might have different numbers of trivial cases, or different numbers of </a:t>
            </a:r>
            <a:r>
              <a:rPr lang="en-US" dirty="0" err="1"/>
              <a:t>subproblems</a:t>
            </a:r>
            <a:r>
              <a:rPr lang="en-US" dirty="0"/>
              <a:t>. </a:t>
            </a:r>
            <a:endParaRPr lang="en-US" dirty="0" smtClean="0"/>
          </a:p>
          <a:p>
            <a:r>
              <a:rPr lang="en-US" dirty="0" smtClean="0"/>
              <a:t>Let's write this down as a recipe, and then </a:t>
            </a:r>
            <a:r>
              <a:rPr lang="en-US" dirty="0"/>
              <a:t>look at some </a:t>
            </a:r>
            <a:r>
              <a:rPr lang="en-US" dirty="0" smtClean="0"/>
              <a:t>of the possibilities.</a:t>
            </a:r>
            <a:endParaRPr lang="en-US" dirty="0"/>
          </a:p>
          <a:p>
            <a:endParaRPr lang="en-US" dirty="0" smtClean="0"/>
          </a:p>
        </p:txBody>
      </p:sp>
      <p:sp>
        <p:nvSpPr>
          <p:cNvPr id="5" name="Slide Number Placeholder 4"/>
          <p:cNvSpPr>
            <a:spLocks noGrp="1"/>
          </p:cNvSpPr>
          <p:nvPr>
            <p:ph type="sldNum" sz="quarter" idx="12"/>
          </p:nvPr>
        </p:nvSpPr>
        <p:spPr/>
        <p:txBody>
          <a:bodyPr/>
          <a:lstStyle/>
          <a:p>
            <a:fld id="{9F4492BD-6A9C-48FC-AC76-0B4FE11194A1}" type="slidenum">
              <a:rPr lang="en-US" smtClean="0"/>
              <a:pPr/>
              <a:t>20</a:t>
            </a:fld>
            <a:endParaRPr lang="en-US"/>
          </a:p>
        </p:txBody>
      </p:sp>
    </p:spTree>
    <p:extLst>
      <p:ext uri="{BB962C8B-B14F-4D97-AF65-F5344CB8AC3E}">
        <p14:creationId xmlns:p14="http://schemas.microsoft.com/office/powerpoint/2010/main" val="3922026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General Recursion Recipe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8420568"/>
              </p:ext>
            </p:extLst>
          </p:nvPr>
        </p:nvGraphicFramePr>
        <p:xfrm>
          <a:off x="457200" y="1524000"/>
          <a:ext cx="8229600" cy="4797379"/>
        </p:xfrm>
        <a:graphic>
          <a:graphicData uri="http://schemas.openxmlformats.org/drawingml/2006/table">
            <a:tbl>
              <a:tblPr firstRow="1" bandRow="1">
                <a:tableStyleId>{5C22544A-7EE6-4342-B048-85BDC9FD1C3A}</a:tableStyleId>
              </a:tblPr>
              <a:tblGrid>
                <a:gridCol w="4114800"/>
                <a:gridCol w="4114800"/>
              </a:tblGrid>
              <a:tr h="682579">
                <a:tc>
                  <a:txBody>
                    <a:bodyPr/>
                    <a:lstStyle/>
                    <a:p>
                      <a:r>
                        <a:rPr lang="en-US" sz="2400" dirty="0" smtClean="0"/>
                        <a:t>Question</a:t>
                      </a:r>
                      <a:endParaRPr lang="en-US" sz="2400" dirty="0"/>
                    </a:p>
                  </a:txBody>
                  <a:tcPr/>
                </a:tc>
                <a:tc>
                  <a:txBody>
                    <a:bodyPr/>
                    <a:lstStyle/>
                    <a:p>
                      <a:r>
                        <a:rPr lang="en-US" sz="2400" dirty="0" smtClean="0"/>
                        <a:t>Answer</a:t>
                      </a:r>
                      <a:endParaRPr lang="en-US" sz="2400" dirty="0"/>
                    </a:p>
                  </a:txBody>
                  <a:tcPr/>
                </a:tc>
              </a:tr>
              <a:tr h="612821">
                <a:tc>
                  <a:txBody>
                    <a:bodyPr/>
                    <a:lstStyle/>
                    <a:p>
                      <a:r>
                        <a:rPr lang="en-US" sz="1800" dirty="0" smtClean="0"/>
                        <a:t>1. Are</a:t>
                      </a:r>
                      <a:r>
                        <a:rPr lang="en-US" sz="1800" baseline="0" dirty="0" smtClean="0"/>
                        <a:t> there different cases of your problem, each with a different kind of solution?</a:t>
                      </a:r>
                      <a:endParaRPr lang="en-US" sz="1800" dirty="0"/>
                    </a:p>
                  </a:txBody>
                  <a:tcPr/>
                </a:tc>
                <a:tc>
                  <a:txBody>
                    <a:bodyPr/>
                    <a:lstStyle/>
                    <a:p>
                      <a:r>
                        <a:rPr lang="en-US" sz="1800" dirty="0" smtClean="0"/>
                        <a:t>Write a </a:t>
                      </a:r>
                      <a:r>
                        <a:rPr lang="en-US" sz="1800" b="1" dirty="0" smtClean="0"/>
                        <a:t>cond</a:t>
                      </a:r>
                      <a:r>
                        <a:rPr lang="en-US" sz="1800" dirty="0" smtClean="0"/>
                        <a:t> with a</a:t>
                      </a:r>
                      <a:r>
                        <a:rPr lang="en-US" sz="1800" baseline="0" dirty="0" smtClean="0"/>
                        <a:t> </a:t>
                      </a:r>
                      <a:r>
                        <a:rPr lang="en-US" sz="1800" dirty="0" smtClean="0"/>
                        <a:t>clause for</a:t>
                      </a:r>
                      <a:r>
                        <a:rPr lang="en-US" sz="1800" baseline="0" dirty="0" smtClean="0"/>
                        <a:t> each</a:t>
                      </a:r>
                      <a:r>
                        <a:rPr lang="en-US" sz="1800" dirty="0" smtClean="0"/>
                        <a:t> case.</a:t>
                      </a:r>
                      <a:endParaRPr lang="en-US" sz="1800" dirty="0"/>
                    </a:p>
                  </a:txBody>
                  <a:tcPr/>
                </a:tc>
              </a:tr>
              <a:tr h="533400">
                <a:tc>
                  <a:txBody>
                    <a:bodyPr/>
                    <a:lstStyle/>
                    <a:p>
                      <a:r>
                        <a:rPr lang="en-US" sz="1800" dirty="0" smtClean="0"/>
                        <a:t>2. How do the cases differ from each other?</a:t>
                      </a:r>
                      <a:endParaRPr lang="en-US" sz="1800" dirty="0"/>
                    </a:p>
                  </a:txBody>
                  <a:tcPr/>
                </a:tc>
                <a:tc>
                  <a:txBody>
                    <a:bodyPr/>
                    <a:lstStyle/>
                    <a:p>
                      <a:r>
                        <a:rPr lang="en-US" sz="1800" dirty="0" smtClean="0"/>
                        <a:t>Use the differences to formulate a condition per case</a:t>
                      </a:r>
                      <a:endParaRPr lang="en-US" sz="1800" dirty="0"/>
                    </a:p>
                  </a:txBody>
                  <a:tcPr/>
                </a:tc>
              </a:tr>
              <a:tr h="1228643">
                <a:tc>
                  <a:txBody>
                    <a:bodyPr/>
                    <a:lstStyle/>
                    <a:p>
                      <a:r>
                        <a:rPr lang="en-US" sz="1800" dirty="0" smtClean="0"/>
                        <a:t>3. For each case:</a:t>
                      </a:r>
                      <a:endParaRPr lang="en-US" sz="1800" dirty="0"/>
                    </a:p>
                  </a:txBody>
                  <a:tcPr/>
                </a:tc>
                <a:tc>
                  <a:txBody>
                    <a:bodyPr/>
                    <a:lstStyle/>
                    <a:p>
                      <a:pPr marL="457200" indent="-457200">
                        <a:buAutoNum type="alphaLcPeriod"/>
                      </a:pPr>
                      <a:r>
                        <a:rPr lang="en-US" sz="1800" dirty="0" smtClean="0"/>
                        <a:t>Identify one or more instances</a:t>
                      </a:r>
                      <a:r>
                        <a:rPr lang="en-US" sz="1800" baseline="0" dirty="0" smtClean="0"/>
                        <a:t> of your problem that are simpler than the original.</a:t>
                      </a:r>
                    </a:p>
                    <a:p>
                      <a:pPr marL="457200" indent="-457200">
                        <a:buAutoNum type="alphaLcPeriod"/>
                      </a:pPr>
                      <a:r>
                        <a:rPr lang="en-US" sz="1800" baseline="0" dirty="0" smtClean="0"/>
                        <a:t>Document why they are simpler</a:t>
                      </a:r>
                    </a:p>
                    <a:p>
                      <a:pPr marL="457200" indent="-457200">
                        <a:buAutoNum type="alphaLcPeriod"/>
                      </a:pPr>
                      <a:r>
                        <a:rPr lang="en-US" sz="1800" baseline="0" dirty="0" smtClean="0"/>
                        <a:t>Extract each instance and recur to solve it.</a:t>
                      </a:r>
                    </a:p>
                    <a:p>
                      <a:pPr marL="457200" indent="-457200">
                        <a:buAutoNum type="alphaLcPeriod"/>
                      </a:pPr>
                      <a:r>
                        <a:rPr lang="en-US" sz="1800" baseline="0" dirty="0" smtClean="0"/>
                        <a:t>Combine the solutions of your easier instances to get a solution to your original problem.</a:t>
                      </a:r>
                      <a:endParaRPr lang="en-US" sz="1800" dirty="0"/>
                    </a:p>
                  </a:txBody>
                  <a:tcPr/>
                </a:tc>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3880056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down your strategy</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dirty="0" smtClean="0"/>
              <a:t>We’ll write down our strategies as things like</a:t>
            </a:r>
          </a:p>
          <a:p>
            <a:pPr marL="0" indent="0">
              <a:buNone/>
            </a:pPr>
            <a:r>
              <a:rPr lang="en-US" b="1" dirty="0" smtClean="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STRATEGY: Recur on &lt;value&gt;</a:t>
            </a:r>
          </a:p>
          <a:p>
            <a:pPr marL="0" indent="0">
              <a:buNone/>
            </a:pPr>
            <a:r>
              <a:rPr lang="en-US" dirty="0" smtClean="0">
                <a:cs typeface="Consolas" panose="020B0609020204030204" pitchFamily="49" charset="0"/>
              </a:rPr>
              <a:t>or</a:t>
            </a:r>
          </a:p>
          <a:p>
            <a:pPr marL="0" indent="0">
              <a:buNone/>
            </a:pPr>
            <a:r>
              <a:rPr lang="en-US" b="1" dirty="0"/>
              <a:t> </a:t>
            </a:r>
            <a:r>
              <a:rPr lang="en-US" b="1" dirty="0" smtClean="0"/>
              <a:t> </a:t>
            </a:r>
            <a:r>
              <a:rPr lang="en-US" sz="2400" b="1" dirty="0" smtClean="0"/>
              <a:t>STRATEGY</a:t>
            </a:r>
            <a:r>
              <a:rPr lang="en-US" sz="2400" b="1" dirty="0"/>
              <a:t>: Recur on &lt;</a:t>
            </a:r>
            <a:r>
              <a:rPr lang="en-US" sz="2400" b="1" dirty="0" smtClean="0"/>
              <a:t>value&gt;; halt </a:t>
            </a:r>
            <a:r>
              <a:rPr lang="en-US" sz="2400" b="1" dirty="0"/>
              <a:t>when </a:t>
            </a:r>
            <a:r>
              <a:rPr lang="en-US" sz="2400" b="1" dirty="0" smtClean="0"/>
              <a:t> &lt;</a:t>
            </a:r>
            <a:r>
              <a:rPr lang="en-US" sz="2400" b="1" dirty="0"/>
              <a:t>condition</a:t>
            </a:r>
            <a:r>
              <a:rPr lang="en-US" sz="2400" b="1" dirty="0" smtClean="0"/>
              <a:t>&gt;</a:t>
            </a:r>
          </a:p>
          <a:p>
            <a:pPr marL="0" indent="0">
              <a:buNone/>
            </a:pPr>
            <a:r>
              <a:rPr lang="en-US" dirty="0" smtClean="0">
                <a:cs typeface="Consolas" panose="020B0609020204030204" pitchFamily="49" charset="0"/>
              </a:rPr>
              <a:t>or</a:t>
            </a:r>
          </a:p>
          <a:p>
            <a:pPr marL="0" indent="0">
              <a:buNone/>
            </a:pPr>
            <a:r>
              <a:rPr lang="en-US"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STRATEGY: Recur on &lt;values&gt;; &lt;describe how answers are combined&gt;</a:t>
            </a:r>
          </a:p>
          <a:p>
            <a:pPr marL="0" indent="0">
              <a:buNone/>
            </a:pPr>
            <a:r>
              <a:rPr lang="en-US" sz="2400" dirty="0" smtClean="0">
                <a:cs typeface="Consolas" panose="020B0609020204030204" pitchFamily="49" charset="0"/>
              </a:rPr>
              <a:t>That’s pretty vague– we’ll see more as we do more examples.</a:t>
            </a:r>
            <a:endParaRPr lang="en-US" sz="2400" dirty="0">
              <a:cs typeface="Consolas" panose="020B0609020204030204" pitchFamily="49" charset="0"/>
            </a:endParaRPr>
          </a:p>
          <a:p>
            <a:pPr marL="0" indent="0">
              <a:buNone/>
            </a:pPr>
            <a:endParaRPr lang="en-US" b="1"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737079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General-Recursion Pattern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
        <p:nvSpPr>
          <p:cNvPr id="7" name="Rectangle 6"/>
          <p:cNvSpPr/>
          <p:nvPr/>
        </p:nvSpPr>
        <p:spPr>
          <a:xfrm>
            <a:off x="5486400" y="4632871"/>
            <a:ext cx="3429000" cy="193516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Here's a version with two trivial cases and one difficult case, where the difficult case involves only one </a:t>
            </a:r>
            <a:r>
              <a:rPr lang="en-US" dirty="0" err="1" smtClean="0"/>
              <a:t>subproblem</a:t>
            </a:r>
            <a:r>
              <a:rPr lang="en-US" dirty="0" smtClean="0"/>
              <a:t>.</a:t>
            </a:r>
          </a:p>
          <a:p>
            <a:r>
              <a:rPr lang="en-US" dirty="0" smtClean="0"/>
              <a:t>Most of our functions involving lists match this pattern.</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5500" b="1" dirty="0" smtClean="0">
                <a:latin typeface="Consolas" pitchFamily="49" charset="0"/>
                <a:cs typeface="Consolas" pitchFamily="49" charset="0"/>
              </a:rPr>
              <a:t>;; solve : Problem -&gt; Solution</a:t>
            </a:r>
          </a:p>
          <a:p>
            <a:pPr>
              <a:buNone/>
            </a:pPr>
            <a:r>
              <a:rPr lang="en-US" sz="5500" b="1" dirty="0" smtClean="0">
                <a:latin typeface="Consolas" pitchFamily="49" charset="0"/>
                <a:cs typeface="Consolas" pitchFamily="49" charset="0"/>
              </a:rPr>
              <a:t>;; STRATEGY: Recur on </a:t>
            </a:r>
            <a:r>
              <a:rPr lang="en-US" sz="5500" b="1" dirty="0" smtClean="0">
                <a:solidFill>
                  <a:schemeClr val="accent6">
                    <a:lumMod val="75000"/>
                  </a:schemeClr>
                </a:solidFill>
                <a:latin typeface="Consolas" pitchFamily="49" charset="0"/>
                <a:cs typeface="Consolas" pitchFamily="49" charset="0"/>
              </a:rPr>
              <a:t>simpler-instance</a:t>
            </a:r>
            <a:r>
              <a:rPr lang="en-US" sz="5500" b="1" i="1" dirty="0" smtClean="0">
                <a:solidFill>
                  <a:schemeClr val="bg1"/>
                </a:solidFill>
                <a:latin typeface="Consolas" pitchFamily="49" charset="0"/>
                <a:cs typeface="Consolas" pitchFamily="49" charset="0"/>
              </a:rPr>
              <a:t> ARGUMENT: explain why new-problem1 and new-problem2 are easier than the-problem.</a:t>
            </a:r>
          </a:p>
          <a:p>
            <a:pPr>
              <a:buNone/>
            </a:pPr>
            <a:r>
              <a:rPr lang="en-US" sz="5500" b="1" dirty="0" smtClean="0">
                <a:latin typeface="Consolas" pitchFamily="49" charset="0"/>
                <a:cs typeface="Consolas" pitchFamily="49" charset="0"/>
              </a:rPr>
              <a:t>(define (solution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trivial1? </a:t>
            </a:r>
            <a:r>
              <a:rPr lang="en-US" sz="5500" b="1" dirty="0" smtClean="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trivial2?</a:t>
            </a:r>
            <a:r>
              <a:rPr lang="en-US" sz="5500" b="1" dirty="0" smtClean="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(local</a:t>
            </a:r>
          </a:p>
          <a:p>
            <a:pPr>
              <a:buNone/>
            </a:pPr>
            <a:r>
              <a:rPr lang="en-US" sz="5500" b="1" dirty="0" smtClean="0">
                <a:latin typeface="Consolas" pitchFamily="49" charset="0"/>
                <a:cs typeface="Consolas" pitchFamily="49" charset="0"/>
              </a:rPr>
              <a:t>       ((define solution1 </a:t>
            </a:r>
          </a:p>
          <a:p>
            <a:pPr>
              <a:buNone/>
            </a:pPr>
            <a:r>
              <a:rPr lang="en-US" sz="5500" b="1" dirty="0">
                <a:latin typeface="Consolas" pitchFamily="49" charset="0"/>
                <a:cs typeface="Consolas" pitchFamily="49" charset="0"/>
              </a:rPr>
              <a:t> </a:t>
            </a:r>
            <a:r>
              <a:rPr lang="en-US" sz="5500" b="1" dirty="0" smtClean="0">
                <a:latin typeface="Consolas" pitchFamily="49" charset="0"/>
                <a:cs typeface="Consolas" pitchFamily="49" charset="0"/>
              </a:rPr>
              <a:t>        (solve (</a:t>
            </a:r>
            <a:r>
              <a:rPr lang="en-US" sz="5500" b="1" dirty="0" smtClean="0">
                <a:solidFill>
                  <a:schemeClr val="accent6">
                    <a:lumMod val="75000"/>
                  </a:schemeClr>
                </a:solidFill>
                <a:latin typeface="Consolas" pitchFamily="49" charset="0"/>
                <a:cs typeface="Consolas" pitchFamily="49" charset="0"/>
              </a:rPr>
              <a:t>simpler-instance </a:t>
            </a:r>
            <a:r>
              <a:rPr lang="en-US" sz="5500" b="1" dirty="0" smtClean="0">
                <a:latin typeface="Consolas" pitchFamily="49" charset="0"/>
                <a:cs typeface="Consolas" pitchFamily="49" charset="0"/>
              </a:rPr>
              <a:t>the-problem))))        </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adapt-solution solution1</a:t>
            </a:r>
            <a:r>
              <a:rPr lang="en-US" sz="5500" b="1" dirty="0" smtClean="0">
                <a:latin typeface="Consolas" pitchFamily="49" charset="0"/>
                <a:cs typeface="Consolas" pitchFamily="49" charset="0"/>
              </a:rPr>
              <a:t>))]))</a:t>
            </a:r>
          </a:p>
          <a:p>
            <a:pPr>
              <a:buNone/>
            </a:pPr>
            <a:endParaRPr lang="en-US" sz="5500" b="1" dirty="0">
              <a:latin typeface="Consolas" pitchFamily="49" charset="0"/>
              <a:cs typeface="Consolas" pitchFamily="49" charset="0"/>
            </a:endParaRPr>
          </a:p>
          <a:p>
            <a:pPr>
              <a:buNone/>
            </a:pPr>
            <a:r>
              <a:rPr lang="en-US" sz="5500" b="1" dirty="0" smtClean="0">
                <a:latin typeface="Consolas" pitchFamily="49" charset="0"/>
                <a:cs typeface="Consolas" pitchFamily="49" charset="0"/>
              </a:rPr>
              <a:t>simpler-instance : Problem -&gt; Problem</a:t>
            </a:r>
          </a:p>
          <a:p>
            <a:pPr>
              <a:buNone/>
            </a:pPr>
            <a:r>
              <a:rPr lang="en-US" sz="5500" b="1" dirty="0" smtClean="0">
                <a:latin typeface="Consolas" pitchFamily="49" charset="0"/>
                <a:cs typeface="Consolas" pitchFamily="49" charset="0"/>
              </a:rPr>
              <a:t>adapt-solution : Solution -&gt; Solution</a:t>
            </a:r>
          </a:p>
          <a:p>
            <a:pPr>
              <a:buNone/>
            </a:pPr>
            <a:endParaRPr lang="en-US" sz="2400" b="1" dirty="0" smtClean="0">
              <a:cs typeface="Courier New" pitchFamily="49" charset="0"/>
            </a:endParaRPr>
          </a:p>
        </p:txBody>
      </p:sp>
    </p:spTree>
    <p:extLst>
      <p:ext uri="{BB962C8B-B14F-4D97-AF65-F5344CB8AC3E}">
        <p14:creationId xmlns:p14="http://schemas.microsoft.com/office/powerpoint/2010/main" val="3232746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Yet Another General-Recursion Pattern</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5500" b="1" dirty="0" smtClean="0">
                <a:latin typeface="Consolas" pitchFamily="49" charset="0"/>
                <a:cs typeface="Consolas" pitchFamily="49" charset="0"/>
              </a:rPr>
              <a:t>;; solve : Problem -&gt; Solution</a:t>
            </a:r>
          </a:p>
          <a:p>
            <a:pPr>
              <a:buNone/>
            </a:pPr>
            <a:r>
              <a:rPr lang="en-US" sz="5500" b="1" dirty="0" smtClean="0">
                <a:latin typeface="Consolas" pitchFamily="49" charset="0"/>
                <a:cs typeface="Consolas" pitchFamily="49" charset="0"/>
              </a:rPr>
              <a:t>;; STRATEGY: Recur on </a:t>
            </a:r>
            <a:r>
              <a:rPr lang="en-US" sz="5500" b="1" dirty="0">
                <a:latin typeface="Consolas" pitchFamily="49" charset="0"/>
                <a:cs typeface="Consolas" pitchFamily="49" charset="0"/>
              </a:rPr>
              <a:t>(</a:t>
            </a:r>
            <a:r>
              <a:rPr lang="en-US" sz="5500" b="1" dirty="0">
                <a:solidFill>
                  <a:schemeClr val="accent6">
                    <a:lumMod val="75000"/>
                  </a:schemeClr>
                </a:solidFill>
                <a:latin typeface="Consolas" pitchFamily="49" charset="0"/>
                <a:cs typeface="Consolas" pitchFamily="49" charset="0"/>
              </a:rPr>
              <a:t>generate-</a:t>
            </a:r>
            <a:r>
              <a:rPr lang="en-US" sz="5500" b="1" dirty="0" err="1">
                <a:solidFill>
                  <a:schemeClr val="accent6">
                    <a:lumMod val="75000"/>
                  </a:schemeClr>
                </a:solidFill>
                <a:latin typeface="Consolas" pitchFamily="49" charset="0"/>
                <a:cs typeface="Consolas" pitchFamily="49" charset="0"/>
              </a:rPr>
              <a:t>subproblems</a:t>
            </a:r>
            <a:r>
              <a:rPr lang="en-US" sz="5500" b="1" dirty="0">
                <a:solidFill>
                  <a:schemeClr val="accent6">
                    <a:lumMod val="75000"/>
                  </a:schemeClr>
                </a:solidFill>
                <a:latin typeface="Consolas" pitchFamily="49" charset="0"/>
                <a:cs typeface="Consolas" pitchFamily="49" charset="0"/>
              </a:rPr>
              <a:t> </a:t>
            </a:r>
            <a:r>
              <a:rPr lang="en-US" sz="5500" b="1" dirty="0">
                <a:latin typeface="Consolas" pitchFamily="49" charset="0"/>
                <a:cs typeface="Consolas" pitchFamily="49" charset="0"/>
              </a:rPr>
              <a:t>the-problem</a:t>
            </a:r>
            <a:r>
              <a:rPr lang="en-US" sz="5500" b="1" dirty="0" smtClean="0">
                <a:latin typeface="Consolas" pitchFamily="49" charset="0"/>
                <a:cs typeface="Consolas" pitchFamily="49" charset="0"/>
              </a:rPr>
              <a:t>), then use </a:t>
            </a:r>
            <a:r>
              <a:rPr lang="en-US" sz="5500" b="1" dirty="0">
                <a:solidFill>
                  <a:schemeClr val="accent6">
                    <a:lumMod val="75000"/>
                  </a:schemeClr>
                </a:solidFill>
                <a:latin typeface="Consolas" pitchFamily="49" charset="0"/>
                <a:cs typeface="Consolas" pitchFamily="49" charset="0"/>
              </a:rPr>
              <a:t>adapt-solutions</a:t>
            </a:r>
            <a:endParaRPr lang="en-US" sz="5500" b="1" dirty="0" smtClean="0">
              <a:latin typeface="Consolas" pitchFamily="49" charset="0"/>
              <a:cs typeface="Consolas" pitchFamily="49" charset="0"/>
            </a:endParaRPr>
          </a:p>
          <a:p>
            <a:pPr>
              <a:buNone/>
            </a:pPr>
            <a:r>
              <a:rPr lang="en-US" sz="5500" b="1" i="1" dirty="0" smtClean="0">
                <a:solidFill>
                  <a:schemeClr val="bg1"/>
                </a:solidFill>
                <a:latin typeface="Consolas" pitchFamily="49" charset="0"/>
                <a:cs typeface="Consolas" pitchFamily="49" charset="0"/>
              </a:rPr>
              <a:t>TERMINATION ARGUMENT: explain why new-problem</a:t>
            </a:r>
          </a:p>
          <a:p>
            <a:pPr>
              <a:buNone/>
            </a:pPr>
            <a:r>
              <a:rPr lang="en-US" sz="5500" b="1" dirty="0" smtClean="0">
                <a:latin typeface="Consolas" pitchFamily="49" charset="0"/>
                <a:cs typeface="Consolas" pitchFamily="49" charset="0"/>
              </a:rPr>
              <a:t>(define (solution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trivial1? </a:t>
            </a:r>
            <a:r>
              <a:rPr lang="en-US" sz="5500" b="1" dirty="0" smtClean="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trivial2?</a:t>
            </a:r>
            <a:r>
              <a:rPr lang="en-US" sz="5500" b="1" dirty="0" smtClean="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(local</a:t>
            </a:r>
          </a:p>
          <a:p>
            <a:pPr>
              <a:buNone/>
            </a:pPr>
            <a:r>
              <a:rPr lang="en-US" sz="5500" b="1" dirty="0" smtClean="0">
                <a:latin typeface="Consolas" pitchFamily="49" charset="0"/>
                <a:cs typeface="Consolas" pitchFamily="49" charset="0"/>
              </a:rPr>
              <a:t>       ((define new-problems </a:t>
            </a:r>
          </a:p>
          <a:p>
            <a:pPr>
              <a:buNone/>
            </a:pPr>
            <a:r>
              <a:rPr lang="en-US" sz="5500" b="1" dirty="0">
                <a:latin typeface="Consolas" pitchFamily="49" charset="0"/>
                <a:cs typeface="Consolas" pitchFamily="49" charset="0"/>
              </a:rPr>
              <a:t> </a:t>
            </a: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generate-</a:t>
            </a:r>
            <a:r>
              <a:rPr lang="en-US" sz="5500" b="1" dirty="0" err="1" smtClean="0">
                <a:solidFill>
                  <a:schemeClr val="accent6">
                    <a:lumMod val="75000"/>
                  </a:schemeClr>
                </a:solidFill>
                <a:latin typeface="Consolas" pitchFamily="49" charset="0"/>
                <a:cs typeface="Consolas" pitchFamily="49" charset="0"/>
              </a:rPr>
              <a:t>subproblems</a:t>
            </a:r>
            <a:r>
              <a:rPr lang="en-US" sz="5500" b="1" dirty="0" smtClean="0">
                <a:solidFill>
                  <a:schemeClr val="accent6">
                    <a:lumMod val="75000"/>
                  </a:schemeClr>
                </a:solidFill>
                <a:latin typeface="Consolas" pitchFamily="49" charset="0"/>
                <a:cs typeface="Consolas" pitchFamily="49" charset="0"/>
              </a:rPr>
              <a:t> </a:t>
            </a:r>
            <a:r>
              <a:rPr lang="en-US" sz="5500" b="1" dirty="0" smtClean="0">
                <a:latin typeface="Consolas" pitchFamily="49" charset="0"/>
                <a:cs typeface="Consolas" pitchFamily="49" charset="0"/>
              </a:rPr>
              <a:t>the-problem)))        </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adapt-solutions</a:t>
            </a:r>
            <a:endParaRPr lang="en-US" sz="5500" b="1" dirty="0">
              <a:solidFill>
                <a:schemeClr val="accent6">
                  <a:lumMod val="75000"/>
                </a:schemeClr>
              </a:solidFill>
              <a:latin typeface="Consolas" pitchFamily="49" charset="0"/>
              <a:cs typeface="Consolas" pitchFamily="49" charset="0"/>
            </a:endParaRPr>
          </a:p>
          <a:p>
            <a:pPr>
              <a:buNone/>
            </a:pPr>
            <a:r>
              <a:rPr lang="en-US" sz="5500" b="1" dirty="0" smtClean="0">
                <a:latin typeface="Consolas" pitchFamily="49" charset="0"/>
                <a:cs typeface="Consolas" pitchFamily="49" charset="0"/>
              </a:rPr>
              <a:t>        (map solve new-problems))]))</a:t>
            </a:r>
          </a:p>
          <a:p>
            <a:pPr>
              <a:buNone/>
            </a:pPr>
            <a:endParaRPr lang="en-US" sz="5500" b="1" dirty="0">
              <a:latin typeface="Consolas" pitchFamily="49" charset="0"/>
              <a:cs typeface="Consolas" pitchFamily="49" charset="0"/>
            </a:endParaRPr>
          </a:p>
          <a:p>
            <a:pPr>
              <a:buNone/>
            </a:pPr>
            <a:r>
              <a:rPr lang="en-US" sz="5500" b="1" dirty="0" smtClean="0">
                <a:latin typeface="Consolas" pitchFamily="49" charset="0"/>
                <a:cs typeface="Consolas" pitchFamily="49" charset="0"/>
              </a:rPr>
              <a:t>generate-</a:t>
            </a:r>
            <a:r>
              <a:rPr lang="en-US" sz="5500" b="1" dirty="0" err="1" smtClean="0">
                <a:latin typeface="Consolas" pitchFamily="49" charset="0"/>
                <a:cs typeface="Consolas" pitchFamily="49" charset="0"/>
              </a:rPr>
              <a:t>subproblem</a:t>
            </a:r>
            <a:r>
              <a:rPr lang="en-US" sz="5500" b="1" dirty="0" smtClean="0">
                <a:latin typeface="Consolas" pitchFamily="49" charset="0"/>
                <a:cs typeface="Consolas" pitchFamily="49" charset="0"/>
              </a:rPr>
              <a:t> : Problem -&gt; </a:t>
            </a:r>
            <a:r>
              <a:rPr lang="en-US" sz="5500" b="1" dirty="0" err="1" smtClean="0">
                <a:latin typeface="Consolas" pitchFamily="49" charset="0"/>
                <a:cs typeface="Consolas" pitchFamily="49" charset="0"/>
              </a:rPr>
              <a:t>ListOfProblem</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adapt-solutions : </a:t>
            </a:r>
            <a:r>
              <a:rPr lang="en-US" sz="5500" b="1" dirty="0" err="1" smtClean="0">
                <a:latin typeface="Consolas" pitchFamily="49" charset="0"/>
                <a:cs typeface="Consolas" pitchFamily="49" charset="0"/>
              </a:rPr>
              <a:t>ListOfSolution</a:t>
            </a:r>
            <a:r>
              <a:rPr lang="en-US" sz="5500" b="1" dirty="0" smtClean="0">
                <a:latin typeface="Consolas" pitchFamily="49" charset="0"/>
                <a:cs typeface="Consolas" pitchFamily="49" charset="0"/>
              </a:rPr>
              <a:t> -&gt; Solution</a:t>
            </a:r>
          </a:p>
          <a:p>
            <a:pPr>
              <a:buNone/>
            </a:pPr>
            <a:endParaRPr lang="en-US" sz="2400" b="1" dirty="0" smtClean="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
        <p:nvSpPr>
          <p:cNvPr id="7" name="Rectangle 6"/>
          <p:cNvSpPr/>
          <p:nvPr/>
        </p:nvSpPr>
        <p:spPr>
          <a:xfrm>
            <a:off x="6449377" y="3675856"/>
            <a:ext cx="2341245" cy="269001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Here's </a:t>
            </a:r>
            <a:r>
              <a:rPr lang="en-US" smtClean="0"/>
              <a:t>a </a:t>
            </a:r>
            <a:r>
              <a:rPr lang="en-US" smtClean="0"/>
              <a:t>version </a:t>
            </a:r>
            <a:r>
              <a:rPr lang="en-US" dirty="0" smtClean="0"/>
              <a:t>where the difficult case requires solving a whole list of </a:t>
            </a:r>
            <a:r>
              <a:rPr lang="en-US" dirty="0" err="1" smtClean="0"/>
              <a:t>subproblems</a:t>
            </a:r>
            <a:r>
              <a:rPr lang="en-US" dirty="0" smtClean="0"/>
              <a:t>.  A tree where a node has a list of sons may lead to use of this pattern.</a:t>
            </a:r>
            <a:endParaRPr lang="en-US" dirty="0"/>
          </a:p>
        </p:txBody>
      </p:sp>
    </p:spTree>
    <p:extLst>
      <p:ext uri="{BB962C8B-B14F-4D97-AF65-F5344CB8AC3E}">
        <p14:creationId xmlns:p14="http://schemas.microsoft.com/office/powerpoint/2010/main" val="1757527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pPr>
              <a:buNone/>
            </a:pPr>
            <a:r>
              <a:rPr lang="en-US" sz="5500" b="1" dirty="0" smtClean="0">
                <a:latin typeface="Consolas" pitchFamily="49" charset="0"/>
                <a:cs typeface="Consolas" pitchFamily="49" charset="0"/>
              </a:rPr>
              <a:t>;; solve : Problem -&gt; Solution</a:t>
            </a:r>
            <a:r>
              <a:rPr lang="en-US" sz="5500" b="1" i="1" dirty="0" smtClean="0">
                <a:solidFill>
                  <a:schemeClr val="bg1"/>
                </a:solidFill>
                <a:latin typeface="Consolas" pitchFamily="49" charset="0"/>
                <a:cs typeface="Consolas" pitchFamily="49" charset="0"/>
              </a:rPr>
              <a:t> ARGUMENT: explain why new-problem1 and new-problem2 are easier than the-problem.</a:t>
            </a:r>
          </a:p>
          <a:p>
            <a:pPr>
              <a:buNone/>
            </a:pPr>
            <a:r>
              <a:rPr lang="en-US" sz="5500" b="1" dirty="0" smtClean="0">
                <a:latin typeface="Consolas" pitchFamily="49" charset="0"/>
                <a:cs typeface="Consolas" pitchFamily="49" charset="0"/>
              </a:rPr>
              <a:t>(define (solution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trivial1? </a:t>
            </a:r>
            <a:r>
              <a:rPr lang="en-US" sz="5500" b="1" dirty="0" smtClean="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trivial2?</a:t>
            </a:r>
            <a:r>
              <a:rPr lang="en-US" sz="5500" b="1" dirty="0" smtClean="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smtClean="0">
                <a:latin typeface="Consolas" pitchFamily="49" charset="0"/>
                <a:cs typeface="Consolas" pitchFamily="49" charset="0"/>
              </a:rPr>
              <a:t>the-problem)     </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adapt-solution</a:t>
            </a:r>
            <a:endParaRPr lang="en-US" sz="5500" b="1" dirty="0">
              <a:solidFill>
                <a:schemeClr val="accent6">
                  <a:lumMod val="75000"/>
                </a:schemeClr>
              </a:solidFill>
              <a:latin typeface="Consolas" pitchFamily="49" charset="0"/>
              <a:cs typeface="Consolas" pitchFamily="49" charset="0"/>
            </a:endParaRPr>
          </a:p>
          <a:p>
            <a:pPr>
              <a:buNone/>
            </a:pPr>
            <a:r>
              <a:rPr lang="en-US" sz="5500" b="1" dirty="0" smtClean="0">
                <a:latin typeface="Consolas" pitchFamily="49" charset="0"/>
                <a:cs typeface="Consolas" pitchFamily="49" charset="0"/>
              </a:rPr>
              <a:t>       (solve </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simpler-instance </a:t>
            </a:r>
            <a:r>
              <a:rPr lang="en-US" sz="5500" b="1" dirty="0">
                <a:latin typeface="Consolas" pitchFamily="49" charset="0"/>
                <a:cs typeface="Consolas" pitchFamily="49" charset="0"/>
              </a:rPr>
              <a:t>the-problem</a:t>
            </a:r>
            <a:r>
              <a:rPr lang="en-US" sz="5500" b="1" dirty="0" smtClean="0">
                <a:latin typeface="Consolas" pitchFamily="49" charset="0"/>
                <a:cs typeface="Consolas" pitchFamily="49" charset="0"/>
              </a:rPr>
              <a:t>)))]))</a:t>
            </a:r>
          </a:p>
          <a:p>
            <a:pPr>
              <a:buNone/>
            </a:pPr>
            <a:endParaRPr lang="en-US" sz="5500" b="1" dirty="0">
              <a:latin typeface="Consolas" pitchFamily="49" charset="0"/>
              <a:cs typeface="Consolas" pitchFamily="49" charset="0"/>
            </a:endParaRPr>
          </a:p>
          <a:p>
            <a:pPr>
              <a:buNone/>
            </a:pPr>
            <a:r>
              <a:rPr lang="en-US" sz="5500" b="1" dirty="0" smtClean="0">
                <a:latin typeface="Consolas" pitchFamily="49" charset="0"/>
                <a:cs typeface="Consolas" pitchFamily="49" charset="0"/>
              </a:rPr>
              <a:t>simpler-instance : Problem -&gt; Problem</a:t>
            </a:r>
          </a:p>
          <a:p>
            <a:pPr>
              <a:buNone/>
            </a:pPr>
            <a:r>
              <a:rPr lang="en-US" sz="5500" b="1" dirty="0" smtClean="0">
                <a:latin typeface="Consolas" pitchFamily="49" charset="0"/>
                <a:cs typeface="Consolas" pitchFamily="49" charset="0"/>
              </a:rPr>
              <a:t>adapt-solution : Solution -&gt; Solution</a:t>
            </a:r>
          </a:p>
          <a:p>
            <a:pPr>
              <a:buNone/>
            </a:pPr>
            <a:endParaRPr lang="en-US" sz="2400" b="1" dirty="0" smtClean="0">
              <a:cs typeface="Courier New" pitchFamily="49" charset="0"/>
            </a:endParaRPr>
          </a:p>
        </p:txBody>
      </p:sp>
      <p:sp>
        <p:nvSpPr>
          <p:cNvPr id="2" name="Title 1"/>
          <p:cNvSpPr>
            <a:spLocks noGrp="1"/>
          </p:cNvSpPr>
          <p:nvPr>
            <p:ph type="title"/>
          </p:nvPr>
        </p:nvSpPr>
        <p:spPr/>
        <p:txBody>
          <a:bodyPr>
            <a:normAutofit fontScale="90000"/>
          </a:bodyPr>
          <a:lstStyle/>
          <a:p>
            <a:r>
              <a:rPr lang="en-US" dirty="0" smtClean="0"/>
              <a:t>..or you could do it without the local defines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
        <p:nvSpPr>
          <p:cNvPr id="5" name="Rectangle 4"/>
          <p:cNvSpPr/>
          <p:nvPr/>
        </p:nvSpPr>
        <p:spPr>
          <a:xfrm>
            <a:off x="5791200" y="4495800"/>
            <a:ext cx="2590800" cy="155416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Here's the single-</a:t>
            </a:r>
            <a:r>
              <a:rPr lang="en-US" dirty="0" err="1" smtClean="0">
                <a:solidFill>
                  <a:schemeClr val="tx1"/>
                </a:solidFill>
              </a:rPr>
              <a:t>subproblem</a:t>
            </a:r>
            <a:r>
              <a:rPr lang="en-US" dirty="0" smtClean="0">
                <a:solidFill>
                  <a:schemeClr val="tx1"/>
                </a:solidFill>
              </a:rPr>
              <a:t> pattern we saw a couple of slides ago, but done without the local </a:t>
            </a:r>
            <a:r>
              <a:rPr lang="en-US" b="1" dirty="0" smtClean="0">
                <a:solidFill>
                  <a:schemeClr val="tx1"/>
                </a:solidFill>
              </a:rPr>
              <a:t>define</a:t>
            </a:r>
            <a:r>
              <a:rPr lang="en-US" dirty="0" smtClean="0">
                <a:solidFill>
                  <a:schemeClr val="tx1"/>
                </a:solidFill>
              </a:rPr>
              <a:t>s</a:t>
            </a:r>
            <a:endParaRPr lang="en-US" dirty="0">
              <a:solidFill>
                <a:schemeClr val="tx1"/>
              </a:solidFill>
            </a:endParaRPr>
          </a:p>
        </p:txBody>
      </p:sp>
    </p:spTree>
    <p:extLst>
      <p:ext uri="{BB962C8B-B14F-4D97-AF65-F5344CB8AC3E}">
        <p14:creationId xmlns:p14="http://schemas.microsoft.com/office/powerpoint/2010/main" val="2712561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Yet Another General-Recursion Pattern</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5500" b="1" dirty="0" smtClean="0">
                <a:latin typeface="Consolas" pitchFamily="49" charset="0"/>
                <a:cs typeface="Consolas" pitchFamily="49" charset="0"/>
              </a:rPr>
              <a:t>;; solve : Problem -&gt; Solution</a:t>
            </a:r>
          </a:p>
          <a:p>
            <a:pPr>
              <a:buNone/>
            </a:pPr>
            <a:r>
              <a:rPr lang="en-US" sz="5500" b="1" i="1" dirty="0" smtClean="0">
                <a:solidFill>
                  <a:schemeClr val="bg1"/>
                </a:solidFill>
                <a:latin typeface="Consolas" pitchFamily="49" charset="0"/>
                <a:cs typeface="Consolas" pitchFamily="49" charset="0"/>
              </a:rPr>
              <a:t>TERMINATION ARGUMENT: explain why new-problem</a:t>
            </a:r>
          </a:p>
          <a:p>
            <a:pPr>
              <a:buNone/>
            </a:pPr>
            <a:r>
              <a:rPr lang="en-US" sz="5500" b="1" dirty="0" smtClean="0">
                <a:latin typeface="Consolas" pitchFamily="49" charset="0"/>
                <a:cs typeface="Consolas" pitchFamily="49" charset="0"/>
              </a:rPr>
              <a:t>(define (solution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trivial1? </a:t>
            </a:r>
            <a:r>
              <a:rPr lang="en-US" sz="5500" b="1" dirty="0" smtClean="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trivial2?</a:t>
            </a:r>
            <a:r>
              <a:rPr lang="en-US" sz="5500" b="1" dirty="0" smtClean="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smtClean="0">
                <a:latin typeface="Consolas" pitchFamily="49" charset="0"/>
                <a:cs typeface="Consolas" pitchFamily="49" charset="0"/>
              </a:rPr>
              <a:t>the-problem)]</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smtClean="0">
                <a:latin typeface="Consolas" pitchFamily="49" charset="0"/>
                <a:cs typeface="Consolas" pitchFamily="49" charset="0"/>
              </a:rPr>
              <a:t>the-problem)              </a:t>
            </a:r>
          </a:p>
          <a:p>
            <a:pPr>
              <a:buNone/>
            </a:pPr>
            <a:r>
              <a:rPr lang="en-US" sz="5500" b="1" dirty="0" smtClean="0">
                <a:latin typeface="Consolas" pitchFamily="49" charset="0"/>
                <a:cs typeface="Consolas" pitchFamily="49" charset="0"/>
              </a:rPr>
              <a:t>     (</a:t>
            </a:r>
            <a:r>
              <a:rPr lang="en-US" sz="5500" b="1" dirty="0" smtClean="0">
                <a:solidFill>
                  <a:schemeClr val="accent6">
                    <a:lumMod val="75000"/>
                  </a:schemeClr>
                </a:solidFill>
                <a:latin typeface="Consolas" pitchFamily="49" charset="0"/>
                <a:cs typeface="Consolas" pitchFamily="49" charset="0"/>
              </a:rPr>
              <a:t>adapt-solutions</a:t>
            </a:r>
            <a:endParaRPr lang="en-US" sz="5500" b="1" dirty="0">
              <a:solidFill>
                <a:schemeClr val="accent6">
                  <a:lumMod val="75000"/>
                </a:schemeClr>
              </a:solidFill>
              <a:latin typeface="Consolas" pitchFamily="49" charset="0"/>
              <a:cs typeface="Consolas" pitchFamily="49" charset="0"/>
            </a:endParaRPr>
          </a:p>
          <a:p>
            <a:pPr>
              <a:buNone/>
            </a:pPr>
            <a:r>
              <a:rPr lang="en-US" sz="5500" b="1" dirty="0" smtClean="0">
                <a:latin typeface="Consolas" pitchFamily="49" charset="0"/>
                <a:cs typeface="Consolas" pitchFamily="49" charset="0"/>
              </a:rPr>
              <a:t>       (map solve </a:t>
            </a:r>
          </a:p>
          <a:p>
            <a:pPr>
              <a:buNone/>
            </a:pPr>
            <a:r>
              <a:rPr lang="en-US" sz="5500" b="1" dirty="0" smtClean="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generate-</a:t>
            </a:r>
            <a:r>
              <a:rPr lang="en-US" sz="5500" b="1" dirty="0" err="1">
                <a:solidFill>
                  <a:schemeClr val="accent6">
                    <a:lumMod val="75000"/>
                  </a:schemeClr>
                </a:solidFill>
                <a:latin typeface="Consolas" pitchFamily="49" charset="0"/>
                <a:cs typeface="Consolas" pitchFamily="49" charset="0"/>
              </a:rPr>
              <a:t>subproblems</a:t>
            </a:r>
            <a:r>
              <a:rPr lang="en-US" sz="5500" b="1" dirty="0">
                <a:solidFill>
                  <a:schemeClr val="accent6">
                    <a:lumMod val="75000"/>
                  </a:schemeClr>
                </a:solidFill>
                <a:latin typeface="Consolas" pitchFamily="49" charset="0"/>
                <a:cs typeface="Consolas" pitchFamily="49" charset="0"/>
              </a:rPr>
              <a:t> </a:t>
            </a:r>
            <a:r>
              <a:rPr lang="en-US" sz="5500" b="1" dirty="0">
                <a:latin typeface="Consolas" pitchFamily="49" charset="0"/>
                <a:cs typeface="Consolas" pitchFamily="49" charset="0"/>
              </a:rPr>
              <a:t>the-problem</a:t>
            </a:r>
            <a:r>
              <a:rPr lang="en-US" sz="5500" b="1" dirty="0" smtClean="0">
                <a:latin typeface="Consolas" pitchFamily="49" charset="0"/>
                <a:cs typeface="Consolas" pitchFamily="49" charset="0"/>
              </a:rPr>
              <a:t>)))]))</a:t>
            </a:r>
            <a:endParaRPr lang="en-US" sz="5500" b="1" dirty="0">
              <a:latin typeface="Consolas" pitchFamily="49" charset="0"/>
              <a:cs typeface="Consolas" pitchFamily="49" charset="0"/>
            </a:endParaRPr>
          </a:p>
          <a:p>
            <a:pPr>
              <a:buNone/>
            </a:pPr>
            <a:endParaRPr lang="en-US" sz="5500" b="1" dirty="0">
              <a:latin typeface="Consolas" pitchFamily="49" charset="0"/>
              <a:cs typeface="Consolas" pitchFamily="49" charset="0"/>
            </a:endParaRPr>
          </a:p>
          <a:p>
            <a:pPr>
              <a:buNone/>
            </a:pPr>
            <a:r>
              <a:rPr lang="en-US" sz="5500" b="1" dirty="0" smtClean="0">
                <a:latin typeface="Consolas" pitchFamily="49" charset="0"/>
                <a:cs typeface="Consolas" pitchFamily="49" charset="0"/>
              </a:rPr>
              <a:t>generate-</a:t>
            </a:r>
            <a:r>
              <a:rPr lang="en-US" sz="5500" b="1" dirty="0" err="1" smtClean="0">
                <a:latin typeface="Consolas" pitchFamily="49" charset="0"/>
                <a:cs typeface="Consolas" pitchFamily="49" charset="0"/>
              </a:rPr>
              <a:t>subproblem</a:t>
            </a:r>
            <a:r>
              <a:rPr lang="en-US" sz="5500" b="1" dirty="0" smtClean="0">
                <a:latin typeface="Consolas" pitchFamily="49" charset="0"/>
                <a:cs typeface="Consolas" pitchFamily="49" charset="0"/>
              </a:rPr>
              <a:t> : Problem -&gt; </a:t>
            </a:r>
            <a:r>
              <a:rPr lang="en-US" sz="5500" b="1" dirty="0" err="1" smtClean="0">
                <a:latin typeface="Consolas" pitchFamily="49" charset="0"/>
                <a:cs typeface="Consolas" pitchFamily="49" charset="0"/>
              </a:rPr>
              <a:t>ListOfProblem</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adapt-solutions : </a:t>
            </a:r>
            <a:r>
              <a:rPr lang="en-US" sz="5500" b="1" dirty="0" err="1" smtClean="0">
                <a:latin typeface="Consolas" pitchFamily="49" charset="0"/>
                <a:cs typeface="Consolas" pitchFamily="49" charset="0"/>
              </a:rPr>
              <a:t>ListOfSolution</a:t>
            </a:r>
            <a:r>
              <a:rPr lang="en-US" sz="5500" b="1" dirty="0" smtClean="0">
                <a:latin typeface="Consolas" pitchFamily="49" charset="0"/>
                <a:cs typeface="Consolas" pitchFamily="49" charset="0"/>
              </a:rPr>
              <a:t> -&gt; Solution</a:t>
            </a:r>
          </a:p>
          <a:p>
            <a:pPr>
              <a:buNone/>
            </a:pPr>
            <a:endParaRPr lang="en-US" sz="2400" b="1" dirty="0" smtClean="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
        <p:nvSpPr>
          <p:cNvPr id="7" name="Rectangle 6"/>
          <p:cNvSpPr/>
          <p:nvPr/>
        </p:nvSpPr>
        <p:spPr>
          <a:xfrm>
            <a:off x="3276600" y="5257799"/>
            <a:ext cx="4980622" cy="105092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Here's the list-of-</a:t>
            </a:r>
            <a:r>
              <a:rPr lang="en-US" dirty="0" err="1" smtClean="0"/>
              <a:t>subproblems</a:t>
            </a:r>
            <a:r>
              <a:rPr lang="en-US" dirty="0" smtClean="0"/>
              <a:t> pattern done without using local </a:t>
            </a:r>
            <a:r>
              <a:rPr lang="en-US" b="1" dirty="0" smtClean="0"/>
              <a:t>define</a:t>
            </a:r>
            <a:r>
              <a:rPr lang="en-US" dirty="0" smtClean="0"/>
              <a:t>.</a:t>
            </a:r>
            <a:endParaRPr lang="en-US" dirty="0"/>
          </a:p>
        </p:txBody>
      </p:sp>
    </p:spTree>
    <p:extLst>
      <p:ext uri="{BB962C8B-B14F-4D97-AF65-F5344CB8AC3E}">
        <p14:creationId xmlns:p14="http://schemas.microsoft.com/office/powerpoint/2010/main" val="340690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pattern did we use for decode?</a:t>
            </a:r>
            <a:endParaRPr lang="en-US" dirty="0"/>
          </a:p>
        </p:txBody>
      </p:sp>
      <p:sp>
        <p:nvSpPr>
          <p:cNvPr id="6" name="Content Placeholder 5"/>
          <p:cNvSpPr>
            <a:spLocks noGrp="1"/>
          </p:cNvSpPr>
          <p:nvPr>
            <p:ph idx="1"/>
          </p:nvPr>
        </p:nvSpPr>
        <p:spPr/>
        <p:txBody>
          <a:bodyPr>
            <a:noAutofit/>
          </a:bodyPr>
          <a:lstStyle/>
          <a:p>
            <a:pPr>
              <a:spcBef>
                <a:spcPts val="0"/>
              </a:spcBef>
            </a:pPr>
            <a:r>
              <a:rPr lang="en-US" sz="1800" dirty="0" smtClean="0"/>
              <a:t>;; decode followed the first pattern we wrote:</a:t>
            </a:r>
          </a:p>
          <a:p>
            <a:pPr>
              <a:spcBef>
                <a:spcPts val="0"/>
              </a:spcBef>
            </a:pPr>
            <a:endParaRPr lang="en-US" sz="1800" dirty="0" smtClean="0"/>
          </a:p>
          <a:p>
            <a:pPr>
              <a:spcBef>
                <a:spcPts val="0"/>
              </a:spcBef>
            </a:pPr>
            <a:r>
              <a:rPr lang="en-US" sz="1800" dirty="0" smtClean="0"/>
              <a:t>(</a:t>
            </a:r>
            <a:r>
              <a:rPr lang="en-US" sz="1800" dirty="0"/>
              <a:t>define (solution the-problem)</a:t>
            </a:r>
          </a:p>
          <a:p>
            <a:pPr>
              <a:spcBef>
                <a:spcPts val="0"/>
              </a:spcBef>
            </a:pPr>
            <a:r>
              <a:rPr lang="en-US" sz="1800" dirty="0"/>
              <a:t>  (cond</a:t>
            </a:r>
          </a:p>
          <a:p>
            <a:pPr>
              <a:spcBef>
                <a:spcPts val="0"/>
              </a:spcBef>
            </a:pPr>
            <a:r>
              <a:rPr lang="en-US" sz="1800" dirty="0"/>
              <a:t>    [(</a:t>
            </a:r>
            <a:r>
              <a:rPr lang="en-US" sz="1800" dirty="0">
                <a:solidFill>
                  <a:schemeClr val="accent6">
                    <a:lumMod val="75000"/>
                  </a:schemeClr>
                </a:solidFill>
              </a:rPr>
              <a:t>trivial1? </a:t>
            </a:r>
            <a:r>
              <a:rPr lang="en-US" sz="1800" dirty="0"/>
              <a:t>the-problem) (</a:t>
            </a:r>
            <a:r>
              <a:rPr lang="en-US" sz="1800" dirty="0">
                <a:solidFill>
                  <a:schemeClr val="accent6">
                    <a:lumMod val="75000"/>
                  </a:schemeClr>
                </a:solidFill>
              </a:rPr>
              <a:t>trivial-solution1 </a:t>
            </a:r>
            <a:r>
              <a:rPr lang="en-US" sz="1800" dirty="0"/>
              <a:t>the-problem)]</a:t>
            </a:r>
          </a:p>
          <a:p>
            <a:pPr>
              <a:spcBef>
                <a:spcPts val="0"/>
              </a:spcBef>
            </a:pPr>
            <a:r>
              <a:rPr lang="en-US" sz="1800" dirty="0"/>
              <a:t>    [(</a:t>
            </a:r>
            <a:r>
              <a:rPr lang="en-US" sz="1800" dirty="0">
                <a:solidFill>
                  <a:schemeClr val="accent6">
                    <a:lumMod val="75000"/>
                  </a:schemeClr>
                </a:solidFill>
              </a:rPr>
              <a:t>trivial2?</a:t>
            </a:r>
            <a:r>
              <a:rPr lang="en-US" sz="1800" dirty="0"/>
              <a:t> the-problem) (</a:t>
            </a:r>
            <a:r>
              <a:rPr lang="en-US" sz="1800" dirty="0">
                <a:solidFill>
                  <a:schemeClr val="accent6">
                    <a:lumMod val="75000"/>
                  </a:schemeClr>
                </a:solidFill>
              </a:rPr>
              <a:t>trivial-solution2 </a:t>
            </a:r>
            <a:r>
              <a:rPr lang="en-US" sz="1800" dirty="0"/>
              <a:t>the-problem)]</a:t>
            </a:r>
          </a:p>
          <a:p>
            <a:pPr>
              <a:spcBef>
                <a:spcPts val="0"/>
              </a:spcBef>
            </a:pPr>
            <a:r>
              <a:rPr lang="en-US" sz="1800" dirty="0"/>
              <a:t>    [(</a:t>
            </a:r>
            <a:r>
              <a:rPr lang="en-US" sz="1800" dirty="0">
                <a:solidFill>
                  <a:schemeClr val="accent6">
                    <a:lumMod val="75000"/>
                  </a:schemeClr>
                </a:solidFill>
              </a:rPr>
              <a:t>difficult? </a:t>
            </a:r>
            <a:r>
              <a:rPr lang="en-US" sz="1800" dirty="0"/>
              <a:t>the-problem)</a:t>
            </a:r>
          </a:p>
          <a:p>
            <a:pPr>
              <a:spcBef>
                <a:spcPts val="0"/>
              </a:spcBef>
            </a:pPr>
            <a:r>
              <a:rPr lang="en-US" sz="1800" dirty="0"/>
              <a:t>     (local</a:t>
            </a:r>
          </a:p>
          <a:p>
            <a:pPr>
              <a:spcBef>
                <a:spcPts val="0"/>
              </a:spcBef>
            </a:pPr>
            <a:r>
              <a:rPr lang="en-US" sz="1800" dirty="0"/>
              <a:t>       ((define solution1 </a:t>
            </a:r>
          </a:p>
          <a:p>
            <a:pPr>
              <a:spcBef>
                <a:spcPts val="0"/>
              </a:spcBef>
            </a:pPr>
            <a:r>
              <a:rPr lang="en-US" sz="1800" dirty="0" smtClean="0"/>
              <a:t>         (</a:t>
            </a:r>
            <a:r>
              <a:rPr lang="en-US" sz="1800" dirty="0"/>
              <a:t>solve (</a:t>
            </a:r>
            <a:r>
              <a:rPr lang="en-US" sz="1800" dirty="0">
                <a:solidFill>
                  <a:schemeClr val="accent6">
                    <a:lumMod val="75000"/>
                  </a:schemeClr>
                </a:solidFill>
              </a:rPr>
              <a:t>simpler-instance1 </a:t>
            </a:r>
            <a:r>
              <a:rPr lang="en-US" sz="1800" dirty="0"/>
              <a:t>the-problem)))</a:t>
            </a:r>
          </a:p>
          <a:p>
            <a:pPr>
              <a:spcBef>
                <a:spcPts val="0"/>
              </a:spcBef>
            </a:pPr>
            <a:r>
              <a:rPr lang="en-US" sz="1800" dirty="0"/>
              <a:t>        (define solution2</a:t>
            </a:r>
          </a:p>
          <a:p>
            <a:pPr>
              <a:spcBef>
                <a:spcPts val="0"/>
              </a:spcBef>
            </a:pPr>
            <a:r>
              <a:rPr lang="en-US" sz="1800" dirty="0"/>
              <a:t>         (solve (</a:t>
            </a:r>
            <a:r>
              <a:rPr lang="en-US" sz="1800" dirty="0">
                <a:solidFill>
                  <a:schemeClr val="accent6">
                    <a:lumMod val="75000"/>
                  </a:schemeClr>
                </a:solidFill>
              </a:rPr>
              <a:t>simpler-instance2</a:t>
            </a:r>
            <a:r>
              <a:rPr lang="en-US" sz="1800" dirty="0"/>
              <a:t> the-problem</a:t>
            </a:r>
            <a:r>
              <a:rPr lang="en-US" sz="1800" dirty="0" smtClean="0"/>
              <a:t>))))</a:t>
            </a:r>
            <a:endParaRPr lang="en-US" sz="1800" dirty="0"/>
          </a:p>
          <a:p>
            <a:pPr>
              <a:spcBef>
                <a:spcPts val="0"/>
              </a:spcBef>
            </a:pPr>
            <a:r>
              <a:rPr lang="en-US" sz="1800" dirty="0"/>
              <a:t>       (</a:t>
            </a:r>
            <a:r>
              <a:rPr lang="en-US" sz="1800" dirty="0">
                <a:solidFill>
                  <a:schemeClr val="accent6">
                    <a:lumMod val="75000"/>
                  </a:schemeClr>
                </a:solidFill>
              </a:rPr>
              <a:t>combine-solutions </a:t>
            </a:r>
            <a:r>
              <a:rPr lang="en-US" sz="1800" dirty="0"/>
              <a:t>solution1 solution2))]))</a:t>
            </a:r>
            <a:endParaRPr lang="en-US" sz="1800" dirty="0">
              <a:solidFill>
                <a:schemeClr val="accent6">
                  <a:lumMod val="75000"/>
                </a:schemeClr>
              </a:solidFill>
            </a:endParaRPr>
          </a:p>
          <a:p>
            <a:pPr>
              <a:spcBef>
                <a:spcPts val="0"/>
              </a:spcBef>
            </a:pPr>
            <a:endParaRPr lang="en-US" sz="1800" dirty="0"/>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extLst>
      <p:ext uri="{BB962C8B-B14F-4D97-AF65-F5344CB8AC3E}">
        <p14:creationId xmlns:p14="http://schemas.microsoft.com/office/powerpoint/2010/main" val="2545349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this down for </a:t>
            </a:r>
            <a:r>
              <a:rPr lang="en-US" b="1" dirty="0" smtClean="0"/>
              <a:t>decode</a:t>
            </a:r>
            <a:endParaRPr lang="en-US" b="1" dirty="0"/>
          </a:p>
        </p:txBody>
      </p:sp>
      <p:sp>
        <p:nvSpPr>
          <p:cNvPr id="3" name="Content Placeholder 2"/>
          <p:cNvSpPr>
            <a:spLocks noGrp="1"/>
          </p:cNvSpPr>
          <p:nvPr>
            <p:ph idx="1"/>
          </p:nvPr>
        </p:nvSpPr>
        <p:spPr/>
        <p:txBody>
          <a:bodyPr>
            <a:normAutofit fontScale="47500" lnSpcReduction="20000"/>
          </a:bodyPr>
          <a:lstStyle/>
          <a:p>
            <a:pPr>
              <a:buNone/>
            </a:pPr>
            <a:r>
              <a:rPr lang="en-US" b="1" dirty="0">
                <a:latin typeface="Consolas" pitchFamily="49" charset="0"/>
                <a:cs typeface="Consolas" pitchFamily="49" charset="0"/>
              </a:rPr>
              <a:t>;; decode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a:t>
            </a:r>
            <a:r>
              <a:rPr lang="en-US" b="1" dirty="0" err="1" smtClean="0">
                <a:latin typeface="Consolas" pitchFamily="49" charset="0"/>
                <a:cs typeface="Consolas" pitchFamily="49" charset="0"/>
              </a:rPr>
              <a:t>MaybeDiffExp</a:t>
            </a: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STRATEGY: if </a:t>
            </a:r>
            <a:r>
              <a:rPr lang="en-US" b="1" dirty="0" smtClean="0">
                <a:latin typeface="Consolas" pitchFamily="49" charset="0"/>
                <a:cs typeface="Consolas" pitchFamily="49" charset="0"/>
              </a:rPr>
              <a:t>the top level of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could </a:t>
            </a:r>
            <a:r>
              <a:rPr lang="en-US" b="1" dirty="0">
                <a:latin typeface="Consolas" pitchFamily="49" charset="0"/>
                <a:cs typeface="Consolas" pitchFamily="49" charset="0"/>
              </a:rPr>
              <a:t>be </a:t>
            </a:r>
            <a:r>
              <a:rPr lang="en-US" b="1" dirty="0" smtClean="0">
                <a:latin typeface="Consolas" pitchFamily="49" charset="0"/>
                <a:cs typeface="Consolas" pitchFamily="49" charset="0"/>
              </a:rPr>
              <a:t>the top </a:t>
            </a:r>
            <a:r>
              <a:rPr lang="en-US" b="1" dirty="0">
                <a:latin typeface="Consolas" pitchFamily="49" charset="0"/>
                <a:cs typeface="Consolas" pitchFamily="49" charset="0"/>
              </a:rPr>
              <a:t>level </a:t>
            </a:r>
            <a:r>
              <a:rPr lang="en-US" b="1" dirty="0" smtClean="0">
                <a:latin typeface="Consolas" pitchFamily="49" charset="0"/>
                <a:cs typeface="Consolas" pitchFamily="49" charset="0"/>
              </a:rPr>
              <a:t>of</a:t>
            </a:r>
          </a:p>
          <a:p>
            <a:pPr>
              <a:buNone/>
            </a:pPr>
            <a:r>
              <a:rPr lang="en-US" b="1" dirty="0" smtClean="0">
                <a:latin typeface="Consolas" pitchFamily="49" charset="0"/>
                <a:cs typeface="Consolas" pitchFamily="49" charset="0"/>
              </a:rPr>
              <a:t>;; a </a:t>
            </a:r>
            <a:r>
              <a:rPr lang="en-US" b="1" dirty="0" err="1">
                <a:latin typeface="Consolas" pitchFamily="49" charset="0"/>
                <a:cs typeface="Consolas" pitchFamily="49" charset="0"/>
              </a:rPr>
              <a:t>diffexp</a:t>
            </a:r>
            <a:r>
              <a:rPr lang="en-US" b="1" dirty="0">
                <a:latin typeface="Consolas" pitchFamily="49" charset="0"/>
                <a:cs typeface="Consolas" pitchFamily="49" charset="0"/>
              </a:rPr>
              <a:t>, recur on 2nd and 3rd </a:t>
            </a:r>
            <a:r>
              <a:rPr lang="en-US" b="1" dirty="0" smtClean="0">
                <a:latin typeface="Consolas" pitchFamily="49" charset="0"/>
                <a:cs typeface="Consolas" pitchFamily="49" charset="0"/>
              </a:rPr>
              <a:t>elements.</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(define (decode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[(number? </a:t>
            </a:r>
            <a:r>
              <a:rPr lang="en-US" b="1" dirty="0" err="1">
                <a:latin typeface="Consolas" pitchFamily="49" charset="0"/>
                <a:cs typeface="Consolas" pitchFamily="49" charset="0"/>
              </a:rPr>
              <a:t>sexp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[(could-be-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(local</a:t>
            </a:r>
          </a:p>
          <a:p>
            <a:pPr>
              <a:buNone/>
            </a:pPr>
            <a:r>
              <a:rPr lang="en-US" b="1" dirty="0">
                <a:latin typeface="Consolas" pitchFamily="49" charset="0"/>
                <a:cs typeface="Consolas" pitchFamily="49" charset="0"/>
              </a:rPr>
              <a:t>       ((define operand1 (decode (second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(define operand2 (decode (third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(if (and (succeeded? operand1)</a:t>
            </a:r>
          </a:p>
          <a:p>
            <a:pPr>
              <a:buNone/>
            </a:pPr>
            <a:r>
              <a:rPr lang="en-US" b="1" dirty="0">
                <a:latin typeface="Consolas" pitchFamily="49" charset="0"/>
                <a:cs typeface="Consolas" pitchFamily="49" charset="0"/>
              </a:rPr>
              <a:t>                (succeeded? operand2))</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operand1 operand2)</a:t>
            </a:r>
          </a:p>
          <a:p>
            <a:pPr>
              <a:buNone/>
            </a:pPr>
            <a:r>
              <a:rPr lang="en-US" b="1" dirty="0">
                <a:latin typeface="Consolas" pitchFamily="49" charset="0"/>
                <a:cs typeface="Consolas" pitchFamily="49" charset="0"/>
              </a:rPr>
              <a:t>           false))]</a:t>
            </a:r>
          </a:p>
          <a:p>
            <a:pPr>
              <a:buNone/>
            </a:pPr>
            <a:r>
              <a:rPr lang="en-US" b="1" dirty="0">
                <a:latin typeface="Consolas" pitchFamily="49" charset="0"/>
                <a:cs typeface="Consolas" pitchFamily="49" charset="0"/>
              </a:rPr>
              <a:t>    [else false]))</a:t>
            </a:r>
          </a:p>
          <a:p>
            <a:pPr>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
        <p:nvSpPr>
          <p:cNvPr id="5" name="Rectangle 4"/>
          <p:cNvSpPr/>
          <p:nvPr/>
        </p:nvSpPr>
        <p:spPr>
          <a:xfrm>
            <a:off x="5334000" y="4953000"/>
            <a:ext cx="350520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smtClean="0"/>
              <a:t>The strategy is a tweet-sized description of how the function  works.  We’ll  see more about this later.</a:t>
            </a:r>
            <a:endParaRPr lang="en-US" sz="2000" dirty="0"/>
          </a:p>
        </p:txBody>
      </p:sp>
    </p:spTree>
    <p:extLst>
      <p:ext uri="{BB962C8B-B14F-4D97-AF65-F5344CB8AC3E}">
        <p14:creationId xmlns:p14="http://schemas.microsoft.com/office/powerpoint/2010/main" val="776828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 merge-sort</a:t>
            </a:r>
            <a:endParaRPr lang="en-US" dirty="0"/>
          </a:p>
        </p:txBody>
      </p:sp>
      <p:sp>
        <p:nvSpPr>
          <p:cNvPr id="3" name="Content Placeholder 2"/>
          <p:cNvSpPr>
            <a:spLocks noGrp="1"/>
          </p:cNvSpPr>
          <p:nvPr>
            <p:ph idx="1"/>
          </p:nvPr>
        </p:nvSpPr>
        <p:spPr/>
        <p:txBody>
          <a:bodyPr/>
          <a:lstStyle/>
          <a:p>
            <a:r>
              <a:rPr lang="en-US" dirty="0"/>
              <a:t>Let's turn to a different example:  merge sort, which you should know from your undergraduate data structures or algorithms course.</a:t>
            </a:r>
          </a:p>
          <a:p>
            <a:r>
              <a:rPr lang="en-US" dirty="0" smtClean="0"/>
              <a:t>Divide the list in half, sort each half, and then</a:t>
            </a:r>
            <a:r>
              <a:rPr lang="en-US" dirty="0"/>
              <a:t> </a:t>
            </a:r>
            <a:r>
              <a:rPr lang="en-US" dirty="0" smtClean="0"/>
              <a:t>merge two sorted lists.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08</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398" y="2024487"/>
            <a:ext cx="914402" cy="2410424"/>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grpSp>
        <p:nvGrpSpPr>
          <p:cNvPr id="24" name="Group 23"/>
          <p:cNvGrpSpPr/>
          <p:nvPr/>
        </p:nvGrpSpPr>
        <p:grpSpPr>
          <a:xfrm>
            <a:off x="3657598" y="941479"/>
            <a:ext cx="1832811" cy="5373496"/>
            <a:chOff x="3657598" y="941479"/>
            <a:chExt cx="1832811" cy="5373496"/>
          </a:xfrm>
        </p:grpSpPr>
        <p:sp>
          <p:nvSpPr>
            <p:cNvPr id="6" name="Rounded Rectangle 5"/>
            <p:cNvSpPr/>
            <p:nvPr/>
          </p:nvSpPr>
          <p:spPr>
            <a:xfrm>
              <a:off x="3657599" y="941479"/>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3657599" y="1748162"/>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3660004" y="2554845"/>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Use a template</a:t>
              </a:r>
              <a:endParaRPr lang="en-US" dirty="0"/>
            </a:p>
          </p:txBody>
        </p:sp>
        <p:sp>
          <p:nvSpPr>
            <p:cNvPr id="28" name="Rounded Rectangle 27"/>
            <p:cNvSpPr/>
            <p:nvPr/>
          </p:nvSpPr>
          <p:spPr>
            <a:xfrm>
              <a:off x="3661609" y="3361528"/>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3657598" y="4168211"/>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3657599" y="5781575"/>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Communicate via State</a:t>
              </a:r>
              <a:endParaRPr lang="en-US" dirty="0"/>
            </a:p>
          </p:txBody>
        </p:sp>
        <p:cxnSp>
          <p:nvCxnSpPr>
            <p:cNvPr id="70" name="Straight Arrow Connector 69"/>
            <p:cNvCxnSpPr>
              <a:stCxn id="13" idx="2"/>
              <a:endCxn id="23" idx="0"/>
            </p:cNvCxnSpPr>
            <p:nvPr/>
          </p:nvCxnSpPr>
          <p:spPr>
            <a:xfrm>
              <a:off x="4571999" y="2281562"/>
              <a:ext cx="24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4574404" y="3088245"/>
              <a:ext cx="16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flipH="1">
              <a:off x="4571998" y="3894928"/>
              <a:ext cx="4011"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3" idx="0"/>
            </p:cNvCxnSpPr>
            <p:nvPr/>
          </p:nvCxnSpPr>
          <p:spPr>
            <a:xfrm>
              <a:off x="4571998" y="4701611"/>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3657598" y="4974894"/>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Recur on </a:t>
              </a:r>
              <a:r>
                <a:rPr lang="en-US" dirty="0" err="1" smtClean="0"/>
                <a:t>subproblem</a:t>
              </a:r>
              <a:endParaRPr lang="en-US" dirty="0"/>
            </a:p>
          </p:txBody>
        </p:sp>
      </p:grpSp>
      <p:cxnSp>
        <p:nvCxnSpPr>
          <p:cNvPr id="51" name="Straight Arrow Connector 50"/>
          <p:cNvCxnSpPr>
            <a:stCxn id="43" idx="2"/>
            <a:endCxn id="48" idx="0"/>
          </p:cNvCxnSpPr>
          <p:nvPr/>
        </p:nvCxnSpPr>
        <p:spPr>
          <a:xfrm>
            <a:off x="4571998" y="5508294"/>
            <a:ext cx="1"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272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merge</a:t>
            </a:r>
            <a:endParaRPr lang="en-US" b="1" dirty="0"/>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buNone/>
            </a:pPr>
            <a:r>
              <a:rPr lang="en-US" b="1" dirty="0" smtClean="0">
                <a:latin typeface="Consolas" pitchFamily="49" charset="0"/>
                <a:cs typeface="Consolas" pitchFamily="49" charset="0"/>
              </a:rPr>
              <a:t>;; merge : </a:t>
            </a:r>
            <a:r>
              <a:rPr lang="en-US" b="1" dirty="0" err="1" smtClean="0">
                <a:latin typeface="Consolas" pitchFamily="49" charset="0"/>
                <a:cs typeface="Consolas" pitchFamily="49" charset="0"/>
              </a:rPr>
              <a:t>SortedList</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SortedList</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SortedList</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merges its two arguments</a:t>
            </a:r>
          </a:p>
          <a:p>
            <a:pPr>
              <a:buNone/>
            </a:pPr>
            <a:r>
              <a:rPr lang="en-US" b="1" dirty="0" smtClean="0">
                <a:latin typeface="Consolas" pitchFamily="49" charset="0"/>
                <a:cs typeface="Consolas" pitchFamily="49" charset="0"/>
              </a:rPr>
              <a:t>;; strategy: recur on (rest lst1) or (rest lst2)</a:t>
            </a:r>
          </a:p>
          <a:p>
            <a:pPr>
              <a:buNone/>
            </a:pPr>
            <a:r>
              <a:rPr lang="en-US" b="1" dirty="0">
                <a:latin typeface="Consolas" pitchFamily="49" charset="0"/>
                <a:cs typeface="Consolas" pitchFamily="49" charset="0"/>
              </a:rPr>
              <a:t>(define (merge lst1 lst2)</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[(empty? lst1) lst2]</a:t>
            </a:r>
          </a:p>
          <a:p>
            <a:pPr>
              <a:buNone/>
            </a:pPr>
            <a:r>
              <a:rPr lang="en-US" b="1" dirty="0">
                <a:latin typeface="Consolas" pitchFamily="49" charset="0"/>
                <a:cs typeface="Consolas" pitchFamily="49" charset="0"/>
              </a:rPr>
              <a:t>    [(empty? lst2) lst1]</a:t>
            </a:r>
          </a:p>
          <a:p>
            <a:pPr>
              <a:buNone/>
            </a:pPr>
            <a:r>
              <a:rPr lang="en-US" b="1" dirty="0">
                <a:latin typeface="Consolas" pitchFamily="49" charset="0"/>
                <a:cs typeface="Consolas" pitchFamily="49" charset="0"/>
              </a:rPr>
              <a:t>    [(&lt; (first lst1) (first lst2))</a:t>
            </a:r>
          </a:p>
          <a:p>
            <a:pPr>
              <a:buNone/>
            </a:pPr>
            <a:r>
              <a:rPr lang="en-US" b="1" dirty="0">
                <a:latin typeface="Consolas" pitchFamily="49" charset="0"/>
                <a:cs typeface="Consolas" pitchFamily="49" charset="0"/>
              </a:rPr>
              <a:t>     (cons (first lst1) (merge (rest lst1) lst2))]</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(cons (first lst2) (merge lst1 (rest lst2)))]))</a:t>
            </a:r>
            <a:endParaRPr lang="en-US"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30</a:t>
            </a:fld>
            <a:endParaRPr lang="en-US"/>
          </a:p>
        </p:txBody>
      </p:sp>
      <p:sp>
        <p:nvSpPr>
          <p:cNvPr id="6" name="Rectangle 5"/>
          <p:cNvSpPr/>
          <p:nvPr/>
        </p:nvSpPr>
        <p:spPr>
          <a:xfrm>
            <a:off x="4114800" y="5807075"/>
            <a:ext cx="4038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If the lists are of length n, this function takes time proportional to </a:t>
            </a:r>
            <a:r>
              <a:rPr lang="en-US" b="1" dirty="0" smtClean="0">
                <a:solidFill>
                  <a:schemeClr val="tx1"/>
                </a:solidFill>
              </a:rPr>
              <a:t>n</a:t>
            </a:r>
            <a:r>
              <a:rPr lang="en-US" dirty="0" smtClean="0">
                <a:solidFill>
                  <a:schemeClr val="tx1"/>
                </a:solidFill>
              </a:rPr>
              <a:t>.  We say that the time is O(</a:t>
            </a:r>
            <a:r>
              <a:rPr lang="en-US" b="1" dirty="0" smtClean="0">
                <a:solidFill>
                  <a:schemeClr val="tx1"/>
                </a:solidFill>
              </a:rPr>
              <a:t>n</a:t>
            </a:r>
            <a:r>
              <a:rPr lang="en-US" dirty="0" smtClean="0">
                <a:solidFill>
                  <a:schemeClr val="tx1"/>
                </a:solid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merge-sort</a:t>
            </a:r>
            <a:endParaRPr lang="en-US" b="1" dirty="0"/>
          </a:p>
        </p:txBody>
      </p:sp>
      <p:sp>
        <p:nvSpPr>
          <p:cNvPr id="3" name="Content Placeholder 2"/>
          <p:cNvSpPr>
            <a:spLocks noGrp="1"/>
          </p:cNvSpPr>
          <p:nvPr>
            <p:ph idx="1"/>
          </p:nvPr>
        </p:nvSpPr>
        <p:spPr/>
        <p:txBody>
          <a:bodyPr>
            <a:noAutofit/>
          </a:bodyPr>
          <a:lstStyle/>
          <a:p>
            <a:pPr>
              <a:buNone/>
            </a:pPr>
            <a:r>
              <a:rPr lang="en-US" sz="2000" b="1" dirty="0" smtClean="0">
                <a:latin typeface="Consolas" pitchFamily="49" charset="0"/>
                <a:cs typeface="Consolas" pitchFamily="49" charset="0"/>
              </a:rPr>
              <a:t>;; merge-sort : </a:t>
            </a:r>
            <a:r>
              <a:rPr lang="en-US" sz="2000" b="1" dirty="0" err="1" smtClean="0">
                <a:latin typeface="Consolas" pitchFamily="49" charset="0"/>
                <a:cs typeface="Consolas" pitchFamily="49" charset="0"/>
              </a:rPr>
              <a:t>ListOfNumber</a:t>
            </a:r>
            <a:r>
              <a:rPr lang="en-US" sz="2000" b="1" dirty="0" smtClean="0">
                <a:latin typeface="Consolas" pitchFamily="49" charset="0"/>
                <a:cs typeface="Consolas" pitchFamily="49" charset="0"/>
              </a:rPr>
              <a:t> -&gt; </a:t>
            </a:r>
            <a:r>
              <a:rPr lang="en-US" sz="2000" b="1" dirty="0" err="1" smtClean="0">
                <a:latin typeface="Consolas" pitchFamily="49" charset="0"/>
                <a:cs typeface="Consolas" pitchFamily="49" charset="0"/>
              </a:rPr>
              <a:t>SortedList</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(define (merge-sort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[(empty? (rest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[else</a:t>
            </a:r>
          </a:p>
          <a:p>
            <a:pPr>
              <a:buNone/>
            </a:pPr>
            <a:r>
              <a:rPr lang="en-US" sz="2000" b="1" dirty="0" smtClean="0">
                <a:latin typeface="Consolas" pitchFamily="49" charset="0"/>
                <a:cs typeface="Consolas" pitchFamily="49" charset="0"/>
              </a:rPr>
              <a:t>      (local</a:t>
            </a:r>
          </a:p>
          <a:p>
            <a:pPr>
              <a:buNone/>
            </a:pPr>
            <a:r>
              <a:rPr lang="en-US" sz="2000" b="1" dirty="0" smtClean="0">
                <a:latin typeface="Consolas" pitchFamily="49" charset="0"/>
                <a:cs typeface="Consolas" pitchFamily="49" charset="0"/>
              </a:rPr>
              <a:t>       ((define evens (even-elements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(define odds  (odd-elements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(merge </a:t>
            </a:r>
          </a:p>
          <a:p>
            <a:pPr>
              <a:buNone/>
            </a:pPr>
            <a:r>
              <a:rPr lang="en-US" sz="2000" b="1" dirty="0" smtClean="0">
                <a:latin typeface="Consolas" pitchFamily="49" charset="0"/>
                <a:cs typeface="Consolas" pitchFamily="49" charset="0"/>
              </a:rPr>
              <a:t>        (merge-sort evens)</a:t>
            </a:r>
          </a:p>
          <a:p>
            <a:pPr>
              <a:buNone/>
            </a:pPr>
            <a:r>
              <a:rPr lang="en-US" sz="2000" b="1" dirty="0" smtClean="0">
                <a:latin typeface="Consolas" pitchFamily="49" charset="0"/>
                <a:cs typeface="Consolas" pitchFamily="49" charset="0"/>
              </a:rPr>
              <a:t>        (merge-sort odds)))]))</a:t>
            </a:r>
          </a:p>
          <a:p>
            <a:pPr>
              <a:buNone/>
            </a:pPr>
            <a:endParaRPr lang="en-US" sz="2000" b="1" dirty="0" smtClean="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
        <p:nvSpPr>
          <p:cNvPr id="6" name="Rectangle 5"/>
          <p:cNvSpPr/>
          <p:nvPr/>
        </p:nvSpPr>
        <p:spPr>
          <a:xfrm>
            <a:off x="6477000" y="1981200"/>
            <a:ext cx="2743200" cy="3810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Now we can write merge-sort.  merge-sort takes its input and divides it into two approximately equal-sized pieces.  </a:t>
            </a:r>
            <a:endParaRPr lang="en-US" sz="1600" dirty="0" smtClean="0"/>
          </a:p>
          <a:p>
            <a:endParaRPr lang="en-US" sz="1600" dirty="0" smtClean="0"/>
          </a:p>
          <a:p>
            <a:r>
              <a:rPr lang="en-US" sz="1600" dirty="0" smtClean="0"/>
              <a:t>Depending </a:t>
            </a:r>
            <a:r>
              <a:rPr lang="en-US" sz="1600" dirty="0"/>
              <a:t>on the data structures we use, this can be done in different ways.  We are using lists, so the easiest way is to take every other element of the list, so the list </a:t>
            </a:r>
            <a:r>
              <a:rPr lang="en-US" sz="1600" b="1" dirty="0"/>
              <a:t>(10 20 30 40 50)</a:t>
            </a:r>
            <a:r>
              <a:rPr lang="en-US" sz="1600" dirty="0"/>
              <a:t> would be split into </a:t>
            </a:r>
            <a:r>
              <a:rPr lang="en-US" sz="1600" b="1" dirty="0"/>
              <a:t>(10 30 50) </a:t>
            </a:r>
            <a:r>
              <a:rPr lang="en-US" sz="1600" dirty="0"/>
              <a:t>and </a:t>
            </a:r>
            <a:r>
              <a:rPr lang="en-US" sz="1600" b="1" dirty="0"/>
              <a:t>(20 40) </a:t>
            </a:r>
            <a:r>
              <a:rPr lang="en-US" sz="1600" dirty="0" smtClean="0"/>
              <a:t>.</a:t>
            </a:r>
          </a:p>
          <a:p>
            <a:endParaRPr lang="en-US" sz="1600" dirty="0" smtClean="0"/>
          </a:p>
        </p:txBody>
      </p:sp>
      <p:sp>
        <p:nvSpPr>
          <p:cNvPr id="7" name="Rectangle 6"/>
          <p:cNvSpPr/>
          <p:nvPr/>
        </p:nvSpPr>
        <p:spPr>
          <a:xfrm>
            <a:off x="6477000" y="5943600"/>
            <a:ext cx="2667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We sort each of the pieces, and then merge the </a:t>
            </a:r>
            <a:r>
              <a:rPr lang="en-US" sz="1600" dirty="0" smtClean="0"/>
              <a:t>sorted results</a:t>
            </a:r>
            <a:r>
              <a:rPr lang="en-US" sz="2000" dirty="0"/>
              <a:t>.</a:t>
            </a:r>
          </a:p>
        </p:txBody>
      </p:sp>
    </p:spTree>
    <p:extLst>
      <p:ext uri="{BB962C8B-B14F-4D97-AF65-F5344CB8AC3E}">
        <p14:creationId xmlns:p14="http://schemas.microsoft.com/office/powerpoint/2010/main" val="3636176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new happened here</a:t>
            </a:r>
            <a:endParaRPr lang="en-US" dirty="0"/>
          </a:p>
        </p:txBody>
      </p:sp>
      <p:sp>
        <p:nvSpPr>
          <p:cNvPr id="3" name="Content Placeholder 2"/>
          <p:cNvSpPr>
            <a:spLocks noGrp="1"/>
          </p:cNvSpPr>
          <p:nvPr>
            <p:ph idx="1"/>
          </p:nvPr>
        </p:nvSpPr>
        <p:spPr/>
        <p:txBody>
          <a:bodyPr>
            <a:normAutofit lnSpcReduction="10000"/>
          </a:bodyPr>
          <a:lstStyle/>
          <a:p>
            <a:r>
              <a:rPr lang="en-US" dirty="0" smtClean="0"/>
              <a:t>Merge-sort did something very different: it recurs on two things, neither of which is </a:t>
            </a:r>
            <a:r>
              <a:rPr lang="en-US" b="1" dirty="0" smtClean="0"/>
              <a:t>(rest </a:t>
            </a:r>
            <a:r>
              <a:rPr lang="en-US" b="1" dirty="0" err="1" smtClean="0"/>
              <a:t>lon</a:t>
            </a:r>
            <a:r>
              <a:rPr lang="en-US" b="1" dirty="0" smtClean="0"/>
              <a:t>)</a:t>
            </a:r>
            <a:r>
              <a:rPr lang="en-US" dirty="0" smtClean="0"/>
              <a:t> .</a:t>
            </a:r>
          </a:p>
          <a:p>
            <a:r>
              <a:rPr lang="en-US" dirty="0" smtClean="0"/>
              <a:t>We recurred on </a:t>
            </a:r>
          </a:p>
          <a:p>
            <a:pPr lvl="1"/>
            <a:r>
              <a:rPr lang="en-US" b="1" dirty="0" smtClean="0">
                <a:latin typeface="Consolas" pitchFamily="49" charset="0"/>
                <a:cs typeface="Consolas" pitchFamily="49" charset="0"/>
              </a:rPr>
              <a:t>(even-elements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lvl="1"/>
            <a:r>
              <a:rPr lang="en-US" b="1" dirty="0" smtClean="0">
                <a:latin typeface="Consolas" pitchFamily="49" charset="0"/>
                <a:cs typeface="Consolas" pitchFamily="49" charset="0"/>
              </a:rPr>
              <a:t>(odd-elements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r>
              <a:rPr lang="en-US" dirty="0" smtClean="0"/>
              <a:t>Neither of these is a </a:t>
            </a:r>
            <a:r>
              <a:rPr lang="en-US" dirty="0" err="1" smtClean="0"/>
              <a:t>sublist</a:t>
            </a:r>
            <a:r>
              <a:rPr lang="en-US" dirty="0" smtClean="0"/>
              <a:t> of </a:t>
            </a:r>
            <a:r>
              <a:rPr lang="en-US" b="1" dirty="0" err="1" smtClean="0"/>
              <a:t>lon</a:t>
            </a:r>
            <a:r>
              <a:rPr lang="en-US" b="1" dirty="0" smtClean="0"/>
              <a:t> </a:t>
            </a:r>
          </a:p>
          <a:p>
            <a:pPr lvl="1"/>
            <a:r>
              <a:rPr lang="en-US" dirty="0" smtClean="0"/>
              <a:t>So this is definitely general recursion, not structural recursion.</a:t>
            </a:r>
          </a:p>
          <a:p>
            <a:pPr lvl="1"/>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time for merge sort</a:t>
            </a:r>
            <a:endParaRPr lang="en-US" dirty="0"/>
          </a:p>
        </p:txBody>
      </p:sp>
      <p:sp>
        <p:nvSpPr>
          <p:cNvPr id="3" name="Content Placeholder 2"/>
          <p:cNvSpPr>
            <a:spLocks noGrp="1"/>
          </p:cNvSpPr>
          <p:nvPr>
            <p:ph idx="1"/>
          </p:nvPr>
        </p:nvSpPr>
        <p:spPr/>
        <p:txBody>
          <a:bodyPr>
            <a:normAutofit fontScale="85000" lnSpcReduction="20000"/>
          </a:bodyPr>
          <a:lstStyle/>
          <a:p>
            <a:r>
              <a:rPr lang="en-US" dirty="0"/>
              <a:t>Splitting the list in this way takes time proportional to the length n of the list.  The call to merge likewise takes time proportional to </a:t>
            </a:r>
            <a:r>
              <a:rPr lang="en-US" b="1" dirty="0"/>
              <a:t>n</a:t>
            </a:r>
            <a:r>
              <a:rPr lang="en-US" dirty="0"/>
              <a:t>.  We say this time is </a:t>
            </a:r>
            <a:r>
              <a:rPr lang="en-US" b="1" dirty="0"/>
              <a:t>O(n</a:t>
            </a:r>
            <a:r>
              <a:rPr lang="en-US" b="1" dirty="0" smtClean="0"/>
              <a:t>)</a:t>
            </a:r>
            <a:r>
              <a:rPr lang="en-US" dirty="0" smtClean="0"/>
              <a:t>.</a:t>
            </a:r>
            <a:endParaRPr lang="en-US" dirty="0"/>
          </a:p>
          <a:p>
            <a:r>
              <a:rPr lang="en-US" dirty="0"/>
              <a:t>If </a:t>
            </a:r>
            <a:r>
              <a:rPr lang="en-US" b="1" dirty="0"/>
              <a:t>T(n) </a:t>
            </a:r>
            <a:r>
              <a:rPr lang="en-US" dirty="0"/>
              <a:t>is the time to sort a list of length </a:t>
            </a:r>
            <a:r>
              <a:rPr lang="en-US" b="1" dirty="0"/>
              <a:t>n</a:t>
            </a:r>
            <a:r>
              <a:rPr lang="en-US" dirty="0"/>
              <a:t>, then </a:t>
            </a:r>
            <a:r>
              <a:rPr lang="en-US" b="1" dirty="0"/>
              <a:t>T(n) </a:t>
            </a:r>
            <a:r>
              <a:rPr lang="en-US" dirty="0"/>
              <a:t>is equal to the time </a:t>
            </a:r>
            <a:r>
              <a:rPr lang="en-US" b="1" dirty="0"/>
              <a:t>2*T(n/2) </a:t>
            </a:r>
            <a:r>
              <a:rPr lang="en-US" dirty="0"/>
              <a:t>that it takes to sort </a:t>
            </a:r>
            <a:r>
              <a:rPr lang="en-US" dirty="0" smtClean="0"/>
              <a:t>the two </a:t>
            </a:r>
            <a:r>
              <a:rPr lang="en-US" dirty="0" err="1" smtClean="0"/>
              <a:t>sublists</a:t>
            </a:r>
            <a:r>
              <a:rPr lang="en-US" dirty="0"/>
              <a:t>, plus the </a:t>
            </a:r>
            <a:r>
              <a:rPr lang="en-US" dirty="0" smtClean="0"/>
              <a:t>time </a:t>
            </a:r>
            <a:r>
              <a:rPr lang="en-US" b="1" dirty="0" smtClean="0"/>
              <a:t>O(n</a:t>
            </a:r>
            <a:r>
              <a:rPr lang="en-US" b="1" dirty="0"/>
              <a:t>) </a:t>
            </a:r>
            <a:r>
              <a:rPr lang="en-US" dirty="0"/>
              <a:t>of splitting the list and merging the two results</a:t>
            </a:r>
            <a:r>
              <a:rPr lang="en-US" dirty="0" smtClean="0"/>
              <a:t>:</a:t>
            </a:r>
            <a:endParaRPr lang="en-US" dirty="0"/>
          </a:p>
          <a:p>
            <a:r>
              <a:rPr lang="en-US" dirty="0" smtClean="0"/>
              <a:t>So the overall time is</a:t>
            </a:r>
          </a:p>
          <a:p>
            <a:pPr marL="0" indent="0" algn="ctr">
              <a:buNone/>
            </a:pPr>
            <a:r>
              <a:rPr lang="en-US" b="1" dirty="0" smtClean="0"/>
              <a:t>T(n</a:t>
            </a:r>
            <a:r>
              <a:rPr lang="en-US" b="1" dirty="0"/>
              <a:t>) = 2*T(n/2) + O(n</a:t>
            </a:r>
            <a:r>
              <a:rPr lang="en-US" b="1" dirty="0" smtClean="0"/>
              <a:t>)</a:t>
            </a:r>
            <a:endParaRPr lang="en-US" b="1" dirty="0"/>
          </a:p>
          <a:p>
            <a:r>
              <a:rPr lang="en-US" dirty="0"/>
              <a:t>When you take algorithms, you will learn that all this implies that </a:t>
            </a:r>
            <a:r>
              <a:rPr lang="en-US" b="1" dirty="0"/>
              <a:t>T(n) = O(n log n).  </a:t>
            </a:r>
            <a:r>
              <a:rPr lang="en-US" dirty="0"/>
              <a:t>This is better than an insertion sort, which takes </a:t>
            </a:r>
            <a:r>
              <a:rPr lang="en-US" b="1" dirty="0"/>
              <a:t>O(n^2</a:t>
            </a:r>
            <a:r>
              <a:rPr lang="en-US" b="1" dirty="0" smtClean="0"/>
              <a:t>)</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33</a:t>
            </a:fld>
            <a:endParaRPr lang="en-US"/>
          </a:p>
        </p:txBody>
      </p:sp>
    </p:spTree>
    <p:extLst>
      <p:ext uri="{BB962C8B-B14F-4D97-AF65-F5344CB8AC3E}">
        <p14:creationId xmlns:p14="http://schemas.microsoft.com/office/powerpoint/2010/main" val="231581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Lesson Summary</a:t>
            </a:r>
            <a:endParaRPr lang="en-US" dirty="0"/>
          </a:p>
        </p:txBody>
      </p:sp>
      <p:sp>
        <p:nvSpPr>
          <p:cNvPr id="6" name="Content Placeholder 5"/>
          <p:cNvSpPr>
            <a:spLocks noGrp="1"/>
          </p:cNvSpPr>
          <p:nvPr>
            <p:ph idx="1"/>
          </p:nvPr>
        </p:nvSpPr>
        <p:spPr/>
        <p:txBody>
          <a:bodyPr/>
          <a:lstStyle/>
          <a:p>
            <a:r>
              <a:rPr lang="en-US" dirty="0" smtClean="0"/>
              <a:t>We've seen three examples of functions that do not fit the structural recursion pattern.</a:t>
            </a:r>
          </a:p>
          <a:p>
            <a:r>
              <a:rPr lang="en-US" dirty="0" smtClean="0"/>
              <a:t>We introduced "general recursion", a new class of templates that give the writer more flexibility in writing functions that divide and conquer.</a:t>
            </a:r>
          </a:p>
          <a:p>
            <a:r>
              <a:rPr lang="en-US" dirty="0" smtClean="0"/>
              <a:t>We wrote a recipe for writing general-recursion templates.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34</a:t>
            </a:fld>
            <a:endParaRPr lang="en-US"/>
          </a:p>
        </p:txBody>
      </p:sp>
    </p:spTree>
    <p:extLst>
      <p:ext uri="{BB962C8B-B14F-4D97-AF65-F5344CB8AC3E}">
        <p14:creationId xmlns:p14="http://schemas.microsoft.com/office/powerpoint/2010/main" val="10307396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files </a:t>
            </a:r>
            <a:r>
              <a:rPr lang="en-US" smtClean="0"/>
              <a:t>08-1-decode.rkt and 08-2-merge-sort.rkt in </a:t>
            </a:r>
            <a:r>
              <a:rPr lang="en-US" dirty="0" smtClean="0"/>
              <a:t>the Examples folder.</a:t>
            </a:r>
          </a:p>
          <a:p>
            <a:r>
              <a:rPr lang="en-US" dirty="0"/>
              <a:t>Do </a:t>
            </a:r>
            <a:r>
              <a:rPr lang="en-US" dirty="0" smtClean="0"/>
              <a:t>Guided Practice 8.1</a:t>
            </a:r>
          </a:p>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35</a:t>
            </a:fld>
            <a:endParaRPr lang="en-US"/>
          </a:p>
        </p:txBody>
      </p:sp>
    </p:spTree>
    <p:extLst>
      <p:ext uri="{BB962C8B-B14F-4D97-AF65-F5344CB8AC3E}">
        <p14:creationId xmlns:p14="http://schemas.microsoft.com/office/powerpoint/2010/main" val="1034615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Recursion</a:t>
            </a:r>
            <a:endParaRPr lang="en-US" dirty="0"/>
          </a:p>
        </p:txBody>
      </p:sp>
      <p:sp>
        <p:nvSpPr>
          <p:cNvPr id="4" name="Content Placeholder 3"/>
          <p:cNvSpPr>
            <a:spLocks noGrp="1"/>
          </p:cNvSpPr>
          <p:nvPr>
            <p:ph idx="1"/>
          </p:nvPr>
        </p:nvSpPr>
        <p:spPr/>
        <p:txBody>
          <a:bodyPr/>
          <a:lstStyle/>
          <a:p>
            <a:r>
              <a:rPr lang="en-US" dirty="0" smtClean="0"/>
              <a:t>Our destructor templates always recurred on the sub-pieces of our structure.</a:t>
            </a:r>
          </a:p>
          <a:p>
            <a:r>
              <a:rPr lang="en-US" dirty="0" smtClean="0"/>
              <a:t>We call this </a:t>
            </a:r>
            <a:r>
              <a:rPr lang="en-US" i="1" dirty="0" smtClean="0">
                <a:solidFill>
                  <a:srgbClr val="FF0000"/>
                </a:solidFill>
              </a:rPr>
              <a:t>structural</a:t>
            </a:r>
            <a:r>
              <a:rPr lang="en-US" dirty="0" smtClean="0">
                <a:solidFill>
                  <a:srgbClr val="FF0000"/>
                </a:solidFill>
              </a:rPr>
              <a:t> </a:t>
            </a:r>
            <a:r>
              <a:rPr lang="en-US" i="1" dirty="0" smtClean="0">
                <a:solidFill>
                  <a:srgbClr val="FF0000"/>
                </a:solidFill>
              </a:rPr>
              <a:t>recursion</a:t>
            </a:r>
            <a:r>
              <a:rPr lang="en-US" i="1" dirty="0" smtClean="0"/>
              <a:t>.</a:t>
            </a:r>
          </a:p>
          <a:p>
            <a:r>
              <a:rPr lang="en-US" dirty="0" smtClean="0"/>
              <a:t>Let's look at an example that doesn't fit into this mold.</a:t>
            </a:r>
          </a:p>
          <a:p>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1890707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a:t>
            </a:r>
            <a:r>
              <a:rPr lang="en-US" b="1" dirty="0" smtClean="0"/>
              <a:t>decode</a:t>
            </a:r>
            <a:endParaRPr lang="en-US" b="1" dirty="0"/>
          </a:p>
        </p:txBody>
      </p:sp>
      <p:sp>
        <p:nvSpPr>
          <p:cNvPr id="3" name="Content Placeholder 2"/>
          <p:cNvSpPr>
            <a:spLocks noGrp="1"/>
          </p:cNvSpPr>
          <p:nvPr>
            <p:ph idx="1"/>
          </p:nvPr>
        </p:nvSpPr>
        <p:spPr>
          <a:xfrm>
            <a:off x="457200" y="1600200"/>
            <a:ext cx="8077200" cy="4525963"/>
          </a:xfrm>
        </p:spPr>
        <p:txBody>
          <a:bodyPr>
            <a:normAutofit/>
          </a:bodyPr>
          <a:lstStyle/>
          <a:p>
            <a:pPr>
              <a:buNone/>
            </a:pPr>
            <a:r>
              <a:rPr lang="en-US" sz="2800" b="1" dirty="0" smtClean="0">
                <a:latin typeface="Consolas" pitchFamily="49" charset="0"/>
                <a:cs typeface="Consolas" pitchFamily="49" charset="0"/>
              </a:rPr>
              <a:t>(define-</a:t>
            </a:r>
            <a:r>
              <a:rPr lang="en-US" sz="2800" b="1" dirty="0" err="1" smtClean="0">
                <a:latin typeface="Consolas" pitchFamily="49" charset="0"/>
                <a:cs typeface="Consolas" pitchFamily="49" charset="0"/>
              </a:rPr>
              <a:t>struct</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(exp1 exp2))</a:t>
            </a:r>
          </a:p>
          <a:p>
            <a:pPr>
              <a:buNone/>
            </a:pP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 A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is either</a:t>
            </a:r>
          </a:p>
          <a:p>
            <a:pPr>
              <a:buNone/>
            </a:pPr>
            <a:r>
              <a:rPr lang="en-US" sz="2800" b="1" dirty="0" smtClean="0">
                <a:latin typeface="Consolas" pitchFamily="49" charset="0"/>
                <a:cs typeface="Consolas" pitchFamily="49" charset="0"/>
              </a:rPr>
              <a:t>;; -- a Number</a:t>
            </a:r>
          </a:p>
          <a:p>
            <a:pPr>
              <a:buNone/>
            </a:pPr>
            <a:r>
              <a:rPr lang="en-US" sz="2800" b="1" dirty="0" smtClean="0">
                <a:latin typeface="Consolas" pitchFamily="49" charset="0"/>
                <a:cs typeface="Consolas" pitchFamily="49" charset="0"/>
              </a:rPr>
              <a:t>;; -- (make-</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a:t>
            </a:r>
          </a:p>
          <a:p>
            <a:pPr>
              <a:buNone/>
            </a:pPr>
            <a:endParaRPr lang="en-US" sz="2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5</a:t>
            </a:fld>
            <a:endParaRPr lang="en-US"/>
          </a:p>
        </p:txBody>
      </p:sp>
      <p:sp>
        <p:nvSpPr>
          <p:cNvPr id="4" name="Rectangle 3"/>
          <p:cNvSpPr/>
          <p:nvPr/>
        </p:nvSpPr>
        <p:spPr>
          <a:xfrm>
            <a:off x="4608286" y="4648200"/>
            <a:ext cx="4234544" cy="179977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the data definition for </a:t>
            </a:r>
            <a:r>
              <a:rPr lang="en-US" sz="2000" dirty="0" err="1"/>
              <a:t>diffexps</a:t>
            </a:r>
            <a:r>
              <a:rPr lang="en-US" sz="2000" dirty="0"/>
              <a:t>.  These are a simple representation of difference expressions, much like the arithmetic expressions we considered in some of the earlier problem sets.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diffexps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3 5)</a:t>
            </a:r>
          </a:p>
          <a:p>
            <a:pPr>
              <a:buNone/>
            </a:pPr>
            <a:r>
              <a:rPr lang="en-US" sz="2400" b="1" dirty="0" smtClean="0">
                <a:latin typeface="Consolas" pitchFamily="49" charset="0"/>
                <a:cs typeface="Consolas" pitchFamily="49" charset="0"/>
              </a:rPr>
              <a:t>(make-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2 (make-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3 5))</a:t>
            </a:r>
          </a:p>
          <a:p>
            <a:pPr>
              <a:buNone/>
            </a:pPr>
            <a:r>
              <a:rPr lang="en-US" sz="2400" b="1" dirty="0" smtClean="0">
                <a:latin typeface="Consolas" pitchFamily="49" charset="0"/>
                <a:cs typeface="Consolas" pitchFamily="49" charset="0"/>
              </a:rPr>
              <a:t>(make-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2 4)</a:t>
            </a:r>
          </a:p>
          <a:p>
            <a:pPr>
              <a:buNone/>
            </a:pPr>
            <a:r>
              <a:rPr lang="en-US" sz="2400" b="1" dirty="0" smtClean="0">
                <a:latin typeface="Consolas" pitchFamily="49" charset="0"/>
                <a:cs typeface="Consolas" pitchFamily="49" charset="0"/>
              </a:rPr>
              <a:t>  (make-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3 5))</a:t>
            </a:r>
            <a:endParaRPr lang="en-US" sz="24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3962400" y="4981074"/>
            <a:ext cx="4343400" cy="609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Writing out diff-</a:t>
            </a:r>
            <a:r>
              <a:rPr lang="en-US" sz="2000" dirty="0" err="1"/>
              <a:t>exps</a:t>
            </a:r>
            <a:r>
              <a:rPr lang="en-US" sz="2000" dirty="0"/>
              <a:t> </a:t>
            </a:r>
            <a:r>
              <a:rPr lang="en-US" sz="2000" dirty="0" smtClean="0"/>
              <a:t>is </a:t>
            </a:r>
            <a:r>
              <a:rPr lang="en-US" sz="2000" dirty="0"/>
              <a:t>tedious at best.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very human-friendly...</a:t>
            </a:r>
            <a:endParaRPr lang="en-US" dirty="0"/>
          </a:p>
        </p:txBody>
      </p:sp>
      <p:sp>
        <p:nvSpPr>
          <p:cNvPr id="3" name="Content Placeholder 2"/>
          <p:cNvSpPr>
            <a:spLocks noGrp="1"/>
          </p:cNvSpPr>
          <p:nvPr>
            <p:ph idx="1"/>
          </p:nvPr>
        </p:nvSpPr>
        <p:spPr/>
        <p:txBody>
          <a:bodyPr/>
          <a:lstStyle/>
          <a:p>
            <a:r>
              <a:rPr lang="en-US" dirty="0" smtClean="0"/>
              <a:t>How about using more  Scheme-like notation,  </a:t>
            </a:r>
            <a:r>
              <a:rPr lang="en-US" dirty="0" err="1" smtClean="0"/>
              <a:t>eg</a:t>
            </a:r>
            <a:r>
              <a:rPr lang="en-US" dirty="0" smtClean="0"/>
              <a:t>:</a:t>
            </a:r>
          </a:p>
          <a:p>
            <a:endParaRPr lang="en-US" dirty="0" smtClean="0"/>
          </a:p>
          <a:p>
            <a:pPr>
              <a:buNone/>
            </a:pPr>
            <a:r>
              <a:rPr lang="en-US" b="1" dirty="0" smtClean="0">
                <a:latin typeface="Consolas" pitchFamily="49" charset="0"/>
                <a:cs typeface="Consolas" pitchFamily="49" charset="0"/>
              </a:rPr>
              <a:t>(- 3 5)</a:t>
            </a:r>
          </a:p>
          <a:p>
            <a:pPr>
              <a:buNone/>
            </a:pPr>
            <a:r>
              <a:rPr lang="en-US" b="1" dirty="0" smtClean="0">
                <a:latin typeface="Consolas" pitchFamily="49" charset="0"/>
                <a:cs typeface="Consolas" pitchFamily="49" charset="0"/>
              </a:rPr>
              <a:t>(- 2 (- 3 5))</a:t>
            </a:r>
          </a:p>
          <a:p>
            <a:pPr>
              <a:buNone/>
            </a:pPr>
            <a:r>
              <a:rPr lang="en-US" b="1" dirty="0" smtClean="0">
                <a:latin typeface="Consolas" pitchFamily="49" charset="0"/>
                <a:cs typeface="Consolas" pitchFamily="49" charset="0"/>
              </a:rPr>
              <a:t>(- (- 2 4) (- 3 5))</a:t>
            </a: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convert from human-friendly notation to </a:t>
            </a:r>
            <a:r>
              <a:rPr lang="en-US" dirty="0" err="1" smtClean="0"/>
              <a:t>diffexps</a:t>
            </a:r>
            <a:r>
              <a:rPr lang="en-US" dirty="0" smtClean="0"/>
              <a:t>.</a:t>
            </a:r>
            <a:endParaRPr lang="en-US" dirty="0"/>
          </a:p>
        </p:txBody>
      </p:sp>
      <p:sp>
        <p:nvSpPr>
          <p:cNvPr id="3" name="Content Placeholder 2"/>
          <p:cNvSpPr>
            <a:spLocks noGrp="1"/>
          </p:cNvSpPr>
          <p:nvPr>
            <p:ph idx="1"/>
          </p:nvPr>
        </p:nvSpPr>
        <p:spPr/>
        <p:txBody>
          <a:bodyPr/>
          <a:lstStyle/>
          <a:p>
            <a:r>
              <a:rPr lang="en-US" dirty="0" smtClean="0"/>
              <a:t>Info analysis:</a:t>
            </a:r>
          </a:p>
          <a:p>
            <a:pPr lvl="1"/>
            <a:r>
              <a:rPr lang="en-US" dirty="0" smtClean="0"/>
              <a:t>what's  the input?   </a:t>
            </a:r>
          </a:p>
          <a:p>
            <a:pPr lvl="1"/>
            <a:r>
              <a:rPr lang="en-US" dirty="0" smtClean="0"/>
              <a:t>answer: S-expressions containing numbers and symbols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Definitions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Consolas" pitchFamily="49" charset="0"/>
                <a:cs typeface="Consolas" pitchFamily="49" charset="0"/>
              </a:rPr>
              <a:t>;; An Atom is one of</a:t>
            </a:r>
          </a:p>
          <a:p>
            <a:pPr>
              <a:buNone/>
            </a:pPr>
            <a:r>
              <a:rPr lang="en-US" b="1" dirty="0" smtClean="0">
                <a:latin typeface="Consolas" pitchFamily="49" charset="0"/>
                <a:cs typeface="Consolas" pitchFamily="49" charset="0"/>
              </a:rPr>
              <a:t>;; -- a Number</a:t>
            </a:r>
          </a:p>
          <a:p>
            <a:pPr>
              <a:buNone/>
            </a:pPr>
            <a:r>
              <a:rPr lang="en-US" b="1" dirty="0" smtClean="0">
                <a:latin typeface="Consolas" pitchFamily="49" charset="0"/>
                <a:cs typeface="Consolas" pitchFamily="49" charset="0"/>
              </a:rPr>
              <a:t>;; -- a Symbol</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An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is either</a:t>
            </a:r>
          </a:p>
          <a:p>
            <a:pPr>
              <a:buNone/>
            </a:pPr>
            <a:r>
              <a:rPr lang="en-US" b="1" dirty="0" smtClean="0">
                <a:latin typeface="Consolas" pitchFamily="49" charset="0"/>
                <a:cs typeface="Consolas" pitchFamily="49" charset="0"/>
              </a:rPr>
              <a:t>;; -- an Atom</a:t>
            </a:r>
          </a:p>
          <a:p>
            <a:pPr>
              <a:buNone/>
            </a:pPr>
            <a:r>
              <a:rPr lang="en-US" b="1" dirty="0" smtClean="0">
                <a:latin typeface="Consolas" pitchFamily="49" charset="0"/>
                <a:cs typeface="Consolas" pitchFamily="49" charset="0"/>
              </a:rPr>
              <a:t>;; -- a </a:t>
            </a:r>
            <a:r>
              <a:rPr lang="en-US" b="1" dirty="0" err="1" smtClean="0">
                <a:latin typeface="Consolas" pitchFamily="49" charset="0"/>
                <a:cs typeface="Consolas" pitchFamily="49" charset="0"/>
              </a:rPr>
              <a:t>ListOfSexpOfAtom</a:t>
            </a: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 </a:t>
            </a:r>
            <a:r>
              <a:rPr lang="en-US" b="1" dirty="0" err="1" smtClean="0">
                <a:latin typeface="Consolas" pitchFamily="49" charset="0"/>
                <a:cs typeface="Consolas" pitchFamily="49" charset="0"/>
              </a:rPr>
              <a:t>ListOfSexpOfAtom</a:t>
            </a:r>
            <a:r>
              <a:rPr lang="en-US" b="1" dirty="0" smtClean="0">
                <a:latin typeface="Consolas" pitchFamily="49" charset="0"/>
                <a:cs typeface="Consolas" pitchFamily="49" charset="0"/>
              </a:rPr>
              <a:t> is either</a:t>
            </a:r>
          </a:p>
          <a:p>
            <a:pPr>
              <a:buNone/>
            </a:pPr>
            <a:r>
              <a:rPr lang="en-US" b="1" dirty="0" smtClean="0">
                <a:latin typeface="Consolas" pitchFamily="49" charset="0"/>
                <a:cs typeface="Consolas" pitchFamily="49" charset="0"/>
              </a:rPr>
              <a:t>;; -- empty</a:t>
            </a:r>
          </a:p>
          <a:p>
            <a:pPr>
              <a:buNone/>
            </a:pPr>
            <a:r>
              <a:rPr lang="en-US" b="1" dirty="0" smtClean="0">
                <a:latin typeface="Consolas" pitchFamily="49" charset="0"/>
                <a:cs typeface="Consolas" pitchFamily="49" charset="0"/>
              </a:rPr>
              <a:t>;; -- (cons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ListOfSexpOfAtom</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9</a:t>
            </a:fld>
            <a:endParaRPr lang="en-US"/>
          </a:p>
        </p:txBody>
      </p:sp>
      <p:sp>
        <p:nvSpPr>
          <p:cNvPr id="4" name="Rectangle 3"/>
          <p:cNvSpPr/>
          <p:nvPr/>
        </p:nvSpPr>
        <p:spPr>
          <a:xfrm>
            <a:off x="5943600" y="1371600"/>
            <a:ext cx="243840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a formal data definition for the inputs to our function.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16371</TotalTime>
  <Words>2896</Words>
  <Application>Microsoft Office PowerPoint</Application>
  <PresentationFormat>On-screen Show (4:3)</PresentationFormat>
  <Paragraphs>437</Paragraphs>
  <Slides>35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CMMI10</vt:lpstr>
      <vt:lpstr>CMR10</vt:lpstr>
      <vt:lpstr>CMSY10ORIG</vt:lpstr>
      <vt:lpstr>Consolas</vt:lpstr>
      <vt:lpstr>Courier New</vt:lpstr>
      <vt:lpstr>1_Office Theme</vt:lpstr>
      <vt:lpstr>Introducing General Recursion</vt:lpstr>
      <vt:lpstr>Module Introduction</vt:lpstr>
      <vt:lpstr>PowerPoint Presentation</vt:lpstr>
      <vt:lpstr>Structural Recursion</vt:lpstr>
      <vt:lpstr>An example: decode</vt:lpstr>
      <vt:lpstr>Examples of diffexps</vt:lpstr>
      <vt:lpstr>Not very human-friendly...</vt:lpstr>
      <vt:lpstr>Task: convert from human-friendly notation to diffexps.</vt:lpstr>
      <vt:lpstr>Data Definitions</vt:lpstr>
      <vt:lpstr>Templates</vt:lpstr>
      <vt:lpstr>Contract and Examples</vt:lpstr>
      <vt:lpstr>Umm, but not every SexpOfAtom corresponds to a diffexp</vt:lpstr>
      <vt:lpstr>A Better Contract</vt:lpstr>
      <vt:lpstr>Function Definition (1)</vt:lpstr>
      <vt:lpstr>Function Definition (2)</vt:lpstr>
      <vt:lpstr>Function Definition (3)</vt:lpstr>
      <vt:lpstr>Something new happened here</vt:lpstr>
      <vt:lpstr>Divide-and-Conquer  (General Recursion)</vt:lpstr>
      <vt:lpstr>Pattern for General Recursion (1)</vt:lpstr>
      <vt:lpstr>There's more than one pattern</vt:lpstr>
      <vt:lpstr>The General Recursion Recipe</vt:lpstr>
      <vt:lpstr>Writing  down your strategy</vt:lpstr>
      <vt:lpstr>Another General-Recursion Pattern</vt:lpstr>
      <vt:lpstr>Yet Another General-Recursion Pattern</vt:lpstr>
      <vt:lpstr>..or you could do it without the local defines</vt:lpstr>
      <vt:lpstr>Yet Another General-Recursion Pattern</vt:lpstr>
      <vt:lpstr>What pattern did we use for decode?</vt:lpstr>
      <vt:lpstr>Writing this down for decode</vt:lpstr>
      <vt:lpstr>Another example: merge-sort</vt:lpstr>
      <vt:lpstr>merge</vt:lpstr>
      <vt:lpstr>merge-sort</vt:lpstr>
      <vt:lpstr>Something new happened here</vt:lpstr>
      <vt:lpstr>Running time for merge sort</vt:lpstr>
      <vt:lpstr>Lesson 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165</cp:revision>
  <dcterms:created xsi:type="dcterms:W3CDTF">2010-06-24T16:22:15Z</dcterms:created>
  <dcterms:modified xsi:type="dcterms:W3CDTF">2015-10-30T01:23:37Z</dcterms:modified>
</cp:coreProperties>
</file>